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0"/>
  </p:notesMasterIdLst>
  <p:sldIdLst>
    <p:sldId id="256" r:id="rId2"/>
    <p:sldId id="257" r:id="rId3"/>
    <p:sldId id="258" r:id="rId4"/>
    <p:sldId id="259" r:id="rId5"/>
    <p:sldId id="260" r:id="rId6"/>
    <p:sldId id="261" r:id="rId7"/>
    <p:sldId id="262" r:id="rId8"/>
    <p:sldId id="263" r:id="rId9"/>
    <p:sldId id="273" r:id="rId10"/>
    <p:sldId id="272" r:id="rId11"/>
    <p:sldId id="274" r:id="rId12"/>
    <p:sldId id="275" r:id="rId13"/>
    <p:sldId id="276" r:id="rId14"/>
    <p:sldId id="277" r:id="rId15"/>
    <p:sldId id="264" r:id="rId16"/>
    <p:sldId id="269" r:id="rId17"/>
    <p:sldId id="270" r:id="rId18"/>
    <p:sldId id="271" r:id="rId19"/>
  </p:sldIdLst>
  <p:sldSz cx="9144000" cy="5143500" type="screen16x9"/>
  <p:notesSz cx="6858000" cy="9144000"/>
  <p:embeddedFontLst>
    <p:embeddedFont>
      <p:font typeface="Calibri" panose="020F0502020204030204" pitchFamily="3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E50917-DB7A-4F43-BEAB-5F3FBF531579}" v="1371" dt="2021-04-30T18:21:48.9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pn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8855e5f126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8855e5f126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86837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8855e5f126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8855e5f126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580347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8855e5f126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8855e5f126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67375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8855e5f126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8855e5f126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550058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8855e5f126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8855e5f126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96769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8855e5f126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8855e5f126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8855e5f126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8855e5f126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8855e5f126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8855e5f126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8855e5f12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8855e5f12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8852dbe23d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8852dbe23d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8852dbe23d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8852dbe23d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8855e5f126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8855e5f126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8855e5f12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8855e5f12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8855e5f126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8855e5f126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8855e5f126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8855e5f126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8855e5f126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8855e5f126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8855e5f126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8855e5f126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01368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EFEFE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7.png"/><Relationship Id="rId7"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8.png"/><Relationship Id="rId4" Type="http://schemas.openxmlformats.org/officeDocument/2006/relationships/image" Target="../media/image10.png"/><Relationship Id="rId9"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8" Type="http://schemas.openxmlformats.org/officeDocument/2006/relationships/hyperlink" Target="https://www.mdpi.com/1424-8220/21/6/2180" TargetMode="External"/><Relationship Id="rId3" Type="http://schemas.openxmlformats.org/officeDocument/2006/relationships/hyperlink" Target="https://mediapipe.dev/" TargetMode="External"/><Relationship Id="rId7" Type="http://schemas.openxmlformats.org/officeDocument/2006/relationships/hyperlink" Target="https://www.ece.ucf.edu/seniordesign/su2019fa2019/g03/Documents/GOD_Senior_Design_1Final_Document_Group3.pdf"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hyperlink" Target="https://medium.com/alumnaiacademy/introduction-to-computer-vision-4fc2a2ba9dc" TargetMode="External"/><Relationship Id="rId5" Type="http://schemas.openxmlformats.org/officeDocument/2006/relationships/hyperlink" Target="https://www.researchgate.net/publication/324485264_Hand_Gesture_Controlled_Drones_An_Open_Source_Library" TargetMode="External"/><Relationship Id="rId4" Type="http://schemas.openxmlformats.org/officeDocument/2006/relationships/hyperlink" Target="https://www.coppeliarobotics.co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0" y="1611225"/>
            <a:ext cx="8520600" cy="3408300"/>
          </a:xfrm>
          <a:prstGeom prst="rect">
            <a:avLst/>
          </a:prstGeom>
        </p:spPr>
        <p:txBody>
          <a:bodyPr spcFirstLastPara="1" wrap="square" lIns="91425" tIns="91425" rIns="91425" bIns="91425" anchor="b" anchorCtr="0">
            <a:noAutofit/>
          </a:bodyPr>
          <a:lstStyle/>
          <a:p>
            <a:pPr>
              <a:lnSpc>
                <a:spcPct val="115000"/>
              </a:lnSpc>
              <a:spcBef>
                <a:spcPts val="1800"/>
              </a:spcBef>
              <a:buSzPts val="1100"/>
            </a:pPr>
            <a:r>
              <a:rPr lang="en" sz="2600" b="1" dirty="0"/>
              <a:t>EXPLORATORY PROJECT REPORT</a:t>
            </a:r>
            <a:br>
              <a:rPr lang="en" sz="2600" b="1" dirty="0"/>
            </a:br>
            <a:r>
              <a:rPr lang="en-US" sz="1800" b="1" dirty="0">
                <a:effectLst/>
                <a:latin typeface="Calibri" panose="020F0502020204030204" pitchFamily="34" charset="0"/>
                <a:ea typeface="Calibri" panose="020F0502020204030204" pitchFamily="34" charset="0"/>
                <a:cs typeface="Times New Roman" panose="02020603050405020304" pitchFamily="18" charset="0"/>
              </a:rPr>
              <a:t>To make a real time hand gesture controller for drone which is  robust in any environmental changes.</a:t>
            </a:r>
            <a:endParaRPr sz="2000" b="1" dirty="0"/>
          </a:p>
          <a:p>
            <a:pPr marL="0" lvl="0" indent="0" algn="ctr" rtl="0">
              <a:lnSpc>
                <a:spcPct val="115000"/>
              </a:lnSpc>
              <a:spcBef>
                <a:spcPts val="0"/>
              </a:spcBef>
              <a:spcAft>
                <a:spcPts val="0"/>
              </a:spcAft>
              <a:buClr>
                <a:schemeClr val="dk1"/>
              </a:buClr>
              <a:buSzPts val="1100"/>
              <a:buFont typeface="Arial"/>
              <a:buNone/>
            </a:pPr>
            <a:endParaRPr sz="1600" b="1" dirty="0"/>
          </a:p>
          <a:p>
            <a:pPr marL="0" lvl="0" indent="0" algn="ctr" rtl="0">
              <a:lnSpc>
                <a:spcPct val="115000"/>
              </a:lnSpc>
              <a:spcBef>
                <a:spcPts val="0"/>
              </a:spcBef>
              <a:spcAft>
                <a:spcPts val="0"/>
              </a:spcAft>
              <a:buClr>
                <a:schemeClr val="dk1"/>
              </a:buClr>
              <a:buSzPts val="1100"/>
              <a:buFont typeface="Arial"/>
              <a:buNone/>
            </a:pPr>
            <a:r>
              <a:rPr lang="en" sz="1500" b="1" dirty="0"/>
              <a:t>Submitted by:</a:t>
            </a:r>
            <a:endParaRPr sz="1500" b="1" dirty="0"/>
          </a:p>
          <a:p>
            <a:pPr marL="0" lvl="0" indent="0" algn="ctr" rtl="0">
              <a:lnSpc>
                <a:spcPct val="115000"/>
              </a:lnSpc>
              <a:spcBef>
                <a:spcPts val="0"/>
              </a:spcBef>
              <a:spcAft>
                <a:spcPts val="0"/>
              </a:spcAft>
              <a:buClr>
                <a:schemeClr val="dk1"/>
              </a:buClr>
              <a:buSzPts val="1100"/>
              <a:buFont typeface="Arial"/>
              <a:buNone/>
            </a:pPr>
            <a:r>
              <a:rPr lang="en" sz="1500" b="1" dirty="0"/>
              <a:t>Yash Upadhyay </a:t>
            </a:r>
            <a:r>
              <a:rPr lang="en" sz="1500" dirty="0"/>
              <a:t>(19095111)</a:t>
            </a:r>
            <a:endParaRPr sz="1500" dirty="0"/>
          </a:p>
          <a:p>
            <a:pPr marL="0" lvl="0" indent="0" algn="ctr" rtl="0">
              <a:lnSpc>
                <a:spcPct val="115000"/>
              </a:lnSpc>
              <a:spcBef>
                <a:spcPts val="0"/>
              </a:spcBef>
              <a:spcAft>
                <a:spcPts val="0"/>
              </a:spcAft>
              <a:buNone/>
            </a:pPr>
            <a:r>
              <a:rPr lang="en" sz="1500" b="1" dirty="0"/>
              <a:t>Yatharth Bhargava </a:t>
            </a:r>
            <a:r>
              <a:rPr lang="en" sz="1500" dirty="0"/>
              <a:t>(19095112)</a:t>
            </a:r>
            <a:endParaRPr sz="1500" dirty="0"/>
          </a:p>
          <a:p>
            <a:pPr marL="0" lvl="0" indent="0" algn="ctr" rtl="0">
              <a:lnSpc>
                <a:spcPct val="115000"/>
              </a:lnSpc>
              <a:spcBef>
                <a:spcPts val="0"/>
              </a:spcBef>
              <a:spcAft>
                <a:spcPts val="0"/>
              </a:spcAft>
              <a:buClr>
                <a:schemeClr val="dk1"/>
              </a:buClr>
              <a:buSzPts val="1100"/>
              <a:buFont typeface="Arial"/>
              <a:buNone/>
            </a:pPr>
            <a:endParaRPr sz="1500" dirty="0"/>
          </a:p>
          <a:p>
            <a:pPr marL="0" lvl="0" indent="0" algn="ctr" rtl="0">
              <a:lnSpc>
                <a:spcPct val="115000"/>
              </a:lnSpc>
              <a:spcBef>
                <a:spcPts val="0"/>
              </a:spcBef>
              <a:spcAft>
                <a:spcPts val="0"/>
              </a:spcAft>
              <a:buClr>
                <a:schemeClr val="dk1"/>
              </a:buClr>
              <a:buSzPts val="1100"/>
              <a:buFont typeface="Arial"/>
              <a:buNone/>
            </a:pPr>
            <a:r>
              <a:rPr lang="en" sz="1500" i="1" dirty="0"/>
              <a:t>Under the Guidance of</a:t>
            </a:r>
            <a:endParaRPr sz="1500" i="1" dirty="0"/>
          </a:p>
          <a:p>
            <a:pPr marL="0" lvl="0" indent="0" algn="ctr" rtl="0">
              <a:lnSpc>
                <a:spcPct val="115000"/>
              </a:lnSpc>
              <a:spcBef>
                <a:spcPts val="0"/>
              </a:spcBef>
              <a:spcAft>
                <a:spcPts val="0"/>
              </a:spcAft>
              <a:buClr>
                <a:schemeClr val="dk1"/>
              </a:buClr>
              <a:buSzPts val="1100"/>
              <a:buFont typeface="Arial"/>
              <a:buNone/>
            </a:pPr>
            <a:r>
              <a:rPr lang="en" sz="1500" b="1" dirty="0"/>
              <a:t>Dr. Sanjeev Sharma</a:t>
            </a:r>
            <a:endParaRPr sz="1500" b="1" dirty="0"/>
          </a:p>
          <a:p>
            <a:pPr marL="0" lvl="0" indent="0" algn="ctr" rtl="0">
              <a:lnSpc>
                <a:spcPct val="115000"/>
              </a:lnSpc>
              <a:spcBef>
                <a:spcPts val="0"/>
              </a:spcBef>
              <a:spcAft>
                <a:spcPts val="0"/>
              </a:spcAft>
              <a:buClr>
                <a:schemeClr val="dk1"/>
              </a:buClr>
              <a:buSzPts val="1100"/>
              <a:buFont typeface="Arial"/>
              <a:buNone/>
            </a:pPr>
            <a:r>
              <a:rPr lang="en" sz="1500" b="1" dirty="0"/>
              <a:t>(Department of Electronics Engineering)</a:t>
            </a:r>
            <a:endParaRPr dirty="0"/>
          </a:p>
        </p:txBody>
      </p:sp>
      <p:pic>
        <p:nvPicPr>
          <p:cNvPr id="55" name="Google Shape;55;p13"/>
          <p:cNvPicPr preferRelativeResize="0"/>
          <p:nvPr/>
        </p:nvPicPr>
        <p:blipFill>
          <a:blip r:embed="rId3">
            <a:alphaModFix/>
          </a:blip>
          <a:stretch>
            <a:fillRect/>
          </a:stretch>
        </p:blipFill>
        <p:spPr>
          <a:xfrm>
            <a:off x="310300" y="274650"/>
            <a:ext cx="1085085" cy="1056025"/>
          </a:xfrm>
          <a:prstGeom prst="rect">
            <a:avLst/>
          </a:prstGeom>
          <a:noFill/>
          <a:ln>
            <a:noFill/>
          </a:ln>
        </p:spPr>
      </p:pic>
      <p:pic>
        <p:nvPicPr>
          <p:cNvPr id="56" name="Google Shape;56;p13" descr="FACULTY RECRUITMENT PORTAL"/>
          <p:cNvPicPr preferRelativeResize="0"/>
          <p:nvPr/>
        </p:nvPicPr>
        <p:blipFill>
          <a:blip r:embed="rId4">
            <a:alphaModFix/>
          </a:blip>
          <a:stretch>
            <a:fillRect/>
          </a:stretch>
        </p:blipFill>
        <p:spPr>
          <a:xfrm>
            <a:off x="1811350" y="161288"/>
            <a:ext cx="5572126" cy="128275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US" dirty="0"/>
              <a:t>Control Logic</a:t>
            </a:r>
            <a:endParaRPr dirty="0"/>
          </a:p>
        </p:txBody>
      </p:sp>
      <p:sp>
        <p:nvSpPr>
          <p:cNvPr id="3" name="Text Placeholder 2">
            <a:extLst>
              <a:ext uri="{FF2B5EF4-FFF2-40B4-BE49-F238E27FC236}">
                <a16:creationId xmlns:a16="http://schemas.microsoft.com/office/drawing/2014/main" id="{C431E31A-B7D3-4CFA-A94D-BDACA9143831}"/>
              </a:ext>
            </a:extLst>
          </p:cNvPr>
          <p:cNvSpPr>
            <a:spLocks noGrp="1"/>
          </p:cNvSpPr>
          <p:nvPr>
            <p:ph type="body" idx="1"/>
          </p:nvPr>
        </p:nvSpPr>
        <p:spPr/>
        <p:txBody>
          <a:bodyPr/>
          <a:lstStyle/>
          <a:p>
            <a:r>
              <a:rPr lang="en-US" dirty="0"/>
              <a:t>We have implemented 2 logic to control drone.</a:t>
            </a:r>
          </a:p>
          <a:p>
            <a:pPr lvl="1">
              <a:lnSpc>
                <a:spcPct val="114999"/>
              </a:lnSpc>
            </a:pPr>
            <a:r>
              <a:rPr lang="en-US" dirty="0"/>
              <a:t>Finger – count Approach</a:t>
            </a:r>
          </a:p>
          <a:p>
            <a:pPr lvl="1">
              <a:lnSpc>
                <a:spcPct val="114999"/>
              </a:lnSpc>
            </a:pPr>
            <a:r>
              <a:rPr lang="en-US" dirty="0"/>
              <a:t>Hand Position Based Approach</a:t>
            </a:r>
          </a:p>
          <a:p>
            <a:pPr marL="596900" lvl="1" indent="0">
              <a:lnSpc>
                <a:spcPct val="114999"/>
              </a:lnSpc>
              <a:buNone/>
            </a:pPr>
            <a:endParaRPr lang="en-US" dirty="0"/>
          </a:p>
          <a:p>
            <a:pPr>
              <a:lnSpc>
                <a:spcPct val="114999"/>
              </a:lnSpc>
            </a:pPr>
            <a:r>
              <a:rPr lang="en-US" dirty="0"/>
              <a:t>Commands from this logic is fed into the script in simulation software, where the drone maneuver accordingly.</a:t>
            </a:r>
          </a:p>
        </p:txBody>
      </p:sp>
    </p:spTree>
    <p:extLst>
      <p:ext uri="{BB962C8B-B14F-4D97-AF65-F5344CB8AC3E}">
        <p14:creationId xmlns:p14="http://schemas.microsoft.com/office/powerpoint/2010/main" val="4932182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title"/>
          </p:nvPr>
        </p:nvSpPr>
        <p:spPr>
          <a:xfrm>
            <a:off x="304556" y="437881"/>
            <a:ext cx="8520600" cy="572700"/>
          </a:xfrm>
          <a:prstGeom prst="rect">
            <a:avLst/>
          </a:prstGeom>
        </p:spPr>
        <p:txBody>
          <a:bodyPr spcFirstLastPara="1" wrap="square" lIns="91425" tIns="91425" rIns="91425" bIns="91425" anchor="t" anchorCtr="0">
            <a:noAutofit/>
          </a:bodyPr>
          <a:lstStyle/>
          <a:p>
            <a:r>
              <a:rPr lang="en-US" dirty="0"/>
              <a:t>Finger Count Approach</a:t>
            </a:r>
            <a:endParaRPr dirty="0"/>
          </a:p>
        </p:txBody>
      </p:sp>
      <p:sp>
        <p:nvSpPr>
          <p:cNvPr id="3" name="Text Placeholder 2">
            <a:extLst>
              <a:ext uri="{FF2B5EF4-FFF2-40B4-BE49-F238E27FC236}">
                <a16:creationId xmlns:a16="http://schemas.microsoft.com/office/drawing/2014/main" id="{C431E31A-B7D3-4CFA-A94D-BDACA9143831}"/>
              </a:ext>
            </a:extLst>
          </p:cNvPr>
          <p:cNvSpPr>
            <a:spLocks noGrp="1"/>
          </p:cNvSpPr>
          <p:nvPr>
            <p:ph type="body" idx="1"/>
          </p:nvPr>
        </p:nvSpPr>
        <p:spPr>
          <a:xfrm>
            <a:off x="311700" y="1152475"/>
            <a:ext cx="8520600" cy="773213"/>
          </a:xfrm>
        </p:spPr>
        <p:txBody>
          <a:bodyPr/>
          <a:lstStyle/>
          <a:p>
            <a:pPr marL="0" indent="0">
              <a:buNone/>
            </a:pPr>
            <a:r>
              <a:rPr lang="en-US" dirty="0"/>
              <a:t>Basically in this method we have the drone maneuver depends on the count of the number of fingers and thumb erect. Below are some images of commands:</a:t>
            </a:r>
          </a:p>
          <a:p>
            <a:pPr marL="0" indent="0">
              <a:lnSpc>
                <a:spcPct val="114999"/>
              </a:lnSpc>
              <a:buNone/>
            </a:pPr>
            <a:endParaRPr lang="en-US" dirty="0"/>
          </a:p>
          <a:p>
            <a:pPr>
              <a:lnSpc>
                <a:spcPct val="114999"/>
              </a:lnSpc>
              <a:buNone/>
            </a:pPr>
            <a:br>
              <a:rPr lang="en-US" dirty="0"/>
            </a:br>
            <a:r>
              <a:rPr lang="en-US" dirty="0" err="1"/>
              <a:t>vxc</a:t>
            </a:r>
            <a:endParaRPr lang="en-US" dirty="0"/>
          </a:p>
          <a:p>
            <a:pPr marL="114300" indent="0">
              <a:lnSpc>
                <a:spcPct val="114999"/>
              </a:lnSpc>
              <a:buNone/>
            </a:pPr>
            <a:endParaRPr lang="en-US" dirty="0"/>
          </a:p>
        </p:txBody>
      </p:sp>
      <p:pic>
        <p:nvPicPr>
          <p:cNvPr id="2" name="Picture 3">
            <a:extLst>
              <a:ext uri="{FF2B5EF4-FFF2-40B4-BE49-F238E27FC236}">
                <a16:creationId xmlns:a16="http://schemas.microsoft.com/office/drawing/2014/main" id="{299002CD-1B88-4666-9DBB-03BBC928A9E1}"/>
              </a:ext>
            </a:extLst>
          </p:cNvPr>
          <p:cNvPicPr>
            <a:picLocks noChangeAspect="1"/>
          </p:cNvPicPr>
          <p:nvPr/>
        </p:nvPicPr>
        <p:blipFill>
          <a:blip r:embed="rId3"/>
          <a:stretch>
            <a:fillRect/>
          </a:stretch>
        </p:blipFill>
        <p:spPr>
          <a:xfrm>
            <a:off x="307181" y="2912191"/>
            <a:ext cx="1300164" cy="990755"/>
          </a:xfrm>
          <a:prstGeom prst="rect">
            <a:avLst/>
          </a:prstGeom>
        </p:spPr>
      </p:pic>
      <p:pic>
        <p:nvPicPr>
          <p:cNvPr id="4" name="Picture 4">
            <a:extLst>
              <a:ext uri="{FF2B5EF4-FFF2-40B4-BE49-F238E27FC236}">
                <a16:creationId xmlns:a16="http://schemas.microsoft.com/office/drawing/2014/main" id="{622BAFFB-7E5F-4BDA-A7F3-986476D46A5C}"/>
              </a:ext>
            </a:extLst>
          </p:cNvPr>
          <p:cNvPicPr>
            <a:picLocks noChangeAspect="1"/>
          </p:cNvPicPr>
          <p:nvPr/>
        </p:nvPicPr>
        <p:blipFill>
          <a:blip r:embed="rId4"/>
          <a:stretch>
            <a:fillRect/>
          </a:stretch>
        </p:blipFill>
        <p:spPr>
          <a:xfrm>
            <a:off x="6129337" y="3405975"/>
            <a:ext cx="1293019" cy="974736"/>
          </a:xfrm>
          <a:prstGeom prst="rect">
            <a:avLst/>
          </a:prstGeom>
        </p:spPr>
      </p:pic>
      <p:pic>
        <p:nvPicPr>
          <p:cNvPr id="5" name="Picture 5">
            <a:extLst>
              <a:ext uri="{FF2B5EF4-FFF2-40B4-BE49-F238E27FC236}">
                <a16:creationId xmlns:a16="http://schemas.microsoft.com/office/drawing/2014/main" id="{0C67F2F3-3090-4D71-9404-217F229198BB}"/>
              </a:ext>
            </a:extLst>
          </p:cNvPr>
          <p:cNvPicPr>
            <a:picLocks noChangeAspect="1"/>
          </p:cNvPicPr>
          <p:nvPr/>
        </p:nvPicPr>
        <p:blipFill>
          <a:blip r:embed="rId5"/>
          <a:stretch>
            <a:fillRect/>
          </a:stretch>
        </p:blipFill>
        <p:spPr>
          <a:xfrm>
            <a:off x="314325" y="1931259"/>
            <a:ext cx="1293019" cy="973802"/>
          </a:xfrm>
          <a:prstGeom prst="rect">
            <a:avLst/>
          </a:prstGeom>
        </p:spPr>
      </p:pic>
      <p:pic>
        <p:nvPicPr>
          <p:cNvPr id="6" name="Picture 6">
            <a:extLst>
              <a:ext uri="{FF2B5EF4-FFF2-40B4-BE49-F238E27FC236}">
                <a16:creationId xmlns:a16="http://schemas.microsoft.com/office/drawing/2014/main" id="{FDC9209D-65F8-413D-B5E8-04F25DE22489}"/>
              </a:ext>
            </a:extLst>
          </p:cNvPr>
          <p:cNvPicPr>
            <a:picLocks noChangeAspect="1"/>
          </p:cNvPicPr>
          <p:nvPr/>
        </p:nvPicPr>
        <p:blipFill>
          <a:blip r:embed="rId6"/>
          <a:stretch>
            <a:fillRect/>
          </a:stretch>
        </p:blipFill>
        <p:spPr>
          <a:xfrm>
            <a:off x="3293269" y="3402990"/>
            <a:ext cx="1278732" cy="966420"/>
          </a:xfrm>
          <a:prstGeom prst="rect">
            <a:avLst/>
          </a:prstGeom>
        </p:spPr>
      </p:pic>
      <p:pic>
        <p:nvPicPr>
          <p:cNvPr id="7" name="Picture 7">
            <a:extLst>
              <a:ext uri="{FF2B5EF4-FFF2-40B4-BE49-F238E27FC236}">
                <a16:creationId xmlns:a16="http://schemas.microsoft.com/office/drawing/2014/main" id="{00729122-9B16-4F9A-866E-11BBACC82153}"/>
              </a:ext>
            </a:extLst>
          </p:cNvPr>
          <p:cNvPicPr>
            <a:picLocks noChangeAspect="1"/>
          </p:cNvPicPr>
          <p:nvPr/>
        </p:nvPicPr>
        <p:blipFill>
          <a:blip r:embed="rId7"/>
          <a:stretch>
            <a:fillRect/>
          </a:stretch>
        </p:blipFill>
        <p:spPr>
          <a:xfrm>
            <a:off x="3293269" y="1928385"/>
            <a:ext cx="1278732" cy="979551"/>
          </a:xfrm>
          <a:prstGeom prst="rect">
            <a:avLst/>
          </a:prstGeom>
        </p:spPr>
      </p:pic>
      <p:pic>
        <p:nvPicPr>
          <p:cNvPr id="8" name="Picture 8">
            <a:extLst>
              <a:ext uri="{FF2B5EF4-FFF2-40B4-BE49-F238E27FC236}">
                <a16:creationId xmlns:a16="http://schemas.microsoft.com/office/drawing/2014/main" id="{E339C8BE-18BA-45C2-A325-4EDD5C0C108B}"/>
              </a:ext>
            </a:extLst>
          </p:cNvPr>
          <p:cNvPicPr>
            <a:picLocks noChangeAspect="1"/>
          </p:cNvPicPr>
          <p:nvPr/>
        </p:nvPicPr>
        <p:blipFill>
          <a:blip r:embed="rId8"/>
          <a:stretch>
            <a:fillRect/>
          </a:stretch>
        </p:blipFill>
        <p:spPr>
          <a:xfrm>
            <a:off x="314326" y="3898462"/>
            <a:ext cx="1293020" cy="1011321"/>
          </a:xfrm>
          <a:prstGeom prst="rect">
            <a:avLst/>
          </a:prstGeom>
        </p:spPr>
      </p:pic>
      <p:pic>
        <p:nvPicPr>
          <p:cNvPr id="9" name="Picture 9">
            <a:extLst>
              <a:ext uri="{FF2B5EF4-FFF2-40B4-BE49-F238E27FC236}">
                <a16:creationId xmlns:a16="http://schemas.microsoft.com/office/drawing/2014/main" id="{8FCD270C-890F-402D-9F65-02A87D8E0E26}"/>
              </a:ext>
            </a:extLst>
          </p:cNvPr>
          <p:cNvPicPr>
            <a:picLocks noChangeAspect="1"/>
          </p:cNvPicPr>
          <p:nvPr/>
        </p:nvPicPr>
        <p:blipFill>
          <a:blip r:embed="rId9"/>
          <a:stretch>
            <a:fillRect/>
          </a:stretch>
        </p:blipFill>
        <p:spPr>
          <a:xfrm>
            <a:off x="6129337" y="1933816"/>
            <a:ext cx="1293020" cy="975831"/>
          </a:xfrm>
          <a:prstGeom prst="rect">
            <a:avLst/>
          </a:prstGeom>
        </p:spPr>
      </p:pic>
      <p:sp>
        <p:nvSpPr>
          <p:cNvPr id="10" name="TextBox 9">
            <a:extLst>
              <a:ext uri="{FF2B5EF4-FFF2-40B4-BE49-F238E27FC236}">
                <a16:creationId xmlns:a16="http://schemas.microsoft.com/office/drawing/2014/main" id="{1D4677BF-CBA8-46F3-A8B1-AF89D07CF187}"/>
              </a:ext>
            </a:extLst>
          </p:cNvPr>
          <p:cNvSpPr txBox="1"/>
          <p:nvPr/>
        </p:nvSpPr>
        <p:spPr>
          <a:xfrm>
            <a:off x="1607344" y="2300287"/>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Open Hand :</a:t>
            </a:r>
          </a:p>
          <a:p>
            <a:r>
              <a:rPr lang="en-US" dirty="0"/>
              <a:t>Forward</a:t>
            </a:r>
          </a:p>
        </p:txBody>
      </p:sp>
      <p:sp>
        <p:nvSpPr>
          <p:cNvPr id="11" name="TextBox 10">
            <a:extLst>
              <a:ext uri="{FF2B5EF4-FFF2-40B4-BE49-F238E27FC236}">
                <a16:creationId xmlns:a16="http://schemas.microsoft.com/office/drawing/2014/main" id="{6192813E-D73F-4502-9E48-0D833A5F5F77}"/>
              </a:ext>
            </a:extLst>
          </p:cNvPr>
          <p:cNvSpPr txBox="1"/>
          <p:nvPr/>
        </p:nvSpPr>
        <p:spPr>
          <a:xfrm>
            <a:off x="1607344" y="4350543"/>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Close Hand :</a:t>
            </a:r>
          </a:p>
          <a:p>
            <a:r>
              <a:rPr lang="en-US" dirty="0"/>
              <a:t>Stay</a:t>
            </a:r>
          </a:p>
        </p:txBody>
      </p:sp>
      <p:sp>
        <p:nvSpPr>
          <p:cNvPr id="12" name="TextBox 11">
            <a:extLst>
              <a:ext uri="{FF2B5EF4-FFF2-40B4-BE49-F238E27FC236}">
                <a16:creationId xmlns:a16="http://schemas.microsoft.com/office/drawing/2014/main" id="{E9B7DA23-1A29-43CD-9ACD-58BF18803104}"/>
              </a:ext>
            </a:extLst>
          </p:cNvPr>
          <p:cNvSpPr txBox="1"/>
          <p:nvPr/>
        </p:nvSpPr>
        <p:spPr>
          <a:xfrm>
            <a:off x="1607344" y="3336131"/>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Yo sign :</a:t>
            </a:r>
          </a:p>
          <a:p>
            <a:r>
              <a:rPr lang="en-US" dirty="0"/>
              <a:t>Back</a:t>
            </a:r>
          </a:p>
        </p:txBody>
      </p:sp>
      <p:sp>
        <p:nvSpPr>
          <p:cNvPr id="13" name="TextBox 12">
            <a:extLst>
              <a:ext uri="{FF2B5EF4-FFF2-40B4-BE49-F238E27FC236}">
                <a16:creationId xmlns:a16="http://schemas.microsoft.com/office/drawing/2014/main" id="{9705BA08-7B77-4EFA-A65B-74699192E2BB}"/>
              </a:ext>
            </a:extLst>
          </p:cNvPr>
          <p:cNvSpPr txBox="1"/>
          <p:nvPr/>
        </p:nvSpPr>
        <p:spPr>
          <a:xfrm>
            <a:off x="4572000" y="2328862"/>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Two Fingers :</a:t>
            </a:r>
          </a:p>
          <a:p>
            <a:r>
              <a:rPr lang="en-US" dirty="0"/>
              <a:t>Right</a:t>
            </a:r>
          </a:p>
        </p:txBody>
      </p:sp>
      <p:sp>
        <p:nvSpPr>
          <p:cNvPr id="14" name="TextBox 13">
            <a:extLst>
              <a:ext uri="{FF2B5EF4-FFF2-40B4-BE49-F238E27FC236}">
                <a16:creationId xmlns:a16="http://schemas.microsoft.com/office/drawing/2014/main" id="{76053E7F-853C-49B5-BB8C-79B4B870D81C}"/>
              </a:ext>
            </a:extLst>
          </p:cNvPr>
          <p:cNvSpPr txBox="1"/>
          <p:nvPr/>
        </p:nvSpPr>
        <p:spPr>
          <a:xfrm>
            <a:off x="4572000" y="3829050"/>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One Finger :</a:t>
            </a:r>
          </a:p>
          <a:p>
            <a:pPr algn="l"/>
            <a:r>
              <a:rPr lang="en-US" dirty="0"/>
              <a:t>Left</a:t>
            </a:r>
          </a:p>
        </p:txBody>
      </p:sp>
      <p:sp>
        <p:nvSpPr>
          <p:cNvPr id="15" name="TextBox 14">
            <a:extLst>
              <a:ext uri="{FF2B5EF4-FFF2-40B4-BE49-F238E27FC236}">
                <a16:creationId xmlns:a16="http://schemas.microsoft.com/office/drawing/2014/main" id="{21A3A1D5-424C-48BB-98EF-261A9B82CC73}"/>
              </a:ext>
            </a:extLst>
          </p:cNvPr>
          <p:cNvSpPr txBox="1"/>
          <p:nvPr/>
        </p:nvSpPr>
        <p:spPr>
          <a:xfrm>
            <a:off x="7422356" y="2300287"/>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Three Fingers :</a:t>
            </a:r>
          </a:p>
          <a:p>
            <a:r>
              <a:rPr lang="en-US" dirty="0"/>
              <a:t>Upwards</a:t>
            </a:r>
          </a:p>
        </p:txBody>
      </p:sp>
      <p:sp>
        <p:nvSpPr>
          <p:cNvPr id="16" name="TextBox 15">
            <a:extLst>
              <a:ext uri="{FF2B5EF4-FFF2-40B4-BE49-F238E27FC236}">
                <a16:creationId xmlns:a16="http://schemas.microsoft.com/office/drawing/2014/main" id="{0D50E051-D40B-4017-906C-101DD51B69E1}"/>
              </a:ext>
            </a:extLst>
          </p:cNvPr>
          <p:cNvSpPr txBox="1"/>
          <p:nvPr/>
        </p:nvSpPr>
        <p:spPr>
          <a:xfrm>
            <a:off x="7522369" y="3829050"/>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Four Fingers :</a:t>
            </a:r>
          </a:p>
          <a:p>
            <a:r>
              <a:rPr lang="en-US" dirty="0"/>
              <a:t>Downwards</a:t>
            </a:r>
          </a:p>
        </p:txBody>
      </p:sp>
    </p:spTree>
    <p:extLst>
      <p:ext uri="{BB962C8B-B14F-4D97-AF65-F5344CB8AC3E}">
        <p14:creationId xmlns:p14="http://schemas.microsoft.com/office/powerpoint/2010/main" val="27085585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title"/>
          </p:nvPr>
        </p:nvSpPr>
        <p:spPr>
          <a:xfrm>
            <a:off x="304556" y="437881"/>
            <a:ext cx="8520600" cy="572700"/>
          </a:xfrm>
          <a:prstGeom prst="rect">
            <a:avLst/>
          </a:prstGeom>
        </p:spPr>
        <p:txBody>
          <a:bodyPr spcFirstLastPara="1" wrap="square" lIns="91425" tIns="91425" rIns="91425" bIns="91425" anchor="t" anchorCtr="0">
            <a:noAutofit/>
          </a:bodyPr>
          <a:lstStyle/>
          <a:p>
            <a:r>
              <a:rPr lang="en-US" dirty="0"/>
              <a:t>Hand Position Based Approach</a:t>
            </a:r>
            <a:endParaRPr dirty="0"/>
          </a:p>
        </p:txBody>
      </p:sp>
      <p:sp>
        <p:nvSpPr>
          <p:cNvPr id="3" name="Text Placeholder 2">
            <a:extLst>
              <a:ext uri="{FF2B5EF4-FFF2-40B4-BE49-F238E27FC236}">
                <a16:creationId xmlns:a16="http://schemas.microsoft.com/office/drawing/2014/main" id="{C431E31A-B7D3-4CFA-A94D-BDACA9143831}"/>
              </a:ext>
            </a:extLst>
          </p:cNvPr>
          <p:cNvSpPr>
            <a:spLocks noGrp="1"/>
          </p:cNvSpPr>
          <p:nvPr>
            <p:ph type="body" idx="1"/>
          </p:nvPr>
        </p:nvSpPr>
        <p:spPr>
          <a:xfrm>
            <a:off x="304556" y="895300"/>
            <a:ext cx="8520600" cy="773213"/>
          </a:xfrm>
        </p:spPr>
        <p:txBody>
          <a:bodyPr/>
          <a:lstStyle/>
          <a:p>
            <a:pPr marL="0" indent="0">
              <a:buNone/>
            </a:pPr>
            <a:r>
              <a:rPr lang="en-US" dirty="0"/>
              <a:t>In this method we have the drone maneuver depends on the position of hand and its orientation in the frame of camera feed. Below is sample of range. Position of Hand is characterized by coordinates of landmark number 9 and 13 of detected hand.</a:t>
            </a:r>
          </a:p>
          <a:p>
            <a:pPr marL="114300" indent="0">
              <a:lnSpc>
                <a:spcPct val="114999"/>
              </a:lnSpc>
              <a:buNone/>
            </a:pPr>
            <a:endParaRPr lang="en-US" dirty="0"/>
          </a:p>
        </p:txBody>
      </p:sp>
      <p:pic>
        <p:nvPicPr>
          <p:cNvPr id="17" name="Picture 17">
            <a:extLst>
              <a:ext uri="{FF2B5EF4-FFF2-40B4-BE49-F238E27FC236}">
                <a16:creationId xmlns:a16="http://schemas.microsoft.com/office/drawing/2014/main" id="{C7791BA4-7D63-488F-A8B6-1687D85088CF}"/>
              </a:ext>
            </a:extLst>
          </p:cNvPr>
          <p:cNvPicPr>
            <a:picLocks noChangeAspect="1"/>
          </p:cNvPicPr>
          <p:nvPr/>
        </p:nvPicPr>
        <p:blipFill>
          <a:blip r:embed="rId3"/>
          <a:stretch>
            <a:fillRect/>
          </a:stretch>
        </p:blipFill>
        <p:spPr>
          <a:xfrm>
            <a:off x="1414463" y="2237025"/>
            <a:ext cx="6307931" cy="2876869"/>
          </a:xfrm>
          <a:prstGeom prst="rect">
            <a:avLst/>
          </a:prstGeom>
        </p:spPr>
      </p:pic>
      <p:sp>
        <p:nvSpPr>
          <p:cNvPr id="18" name="TextBox 17">
            <a:extLst>
              <a:ext uri="{FF2B5EF4-FFF2-40B4-BE49-F238E27FC236}">
                <a16:creationId xmlns:a16="http://schemas.microsoft.com/office/drawing/2014/main" id="{49C9FBE0-52F7-49FD-AC8E-8EFB26975365}"/>
              </a:ext>
            </a:extLst>
          </p:cNvPr>
          <p:cNvSpPr txBox="1"/>
          <p:nvPr/>
        </p:nvSpPr>
        <p:spPr>
          <a:xfrm>
            <a:off x="4214813" y="2650331"/>
            <a:ext cx="2743200"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000" dirty="0"/>
              <a:t>UP</a:t>
            </a:r>
            <a:endParaRPr lang="en-US" dirty="0"/>
          </a:p>
        </p:txBody>
      </p:sp>
      <p:sp>
        <p:nvSpPr>
          <p:cNvPr id="19" name="TextBox 18">
            <a:extLst>
              <a:ext uri="{FF2B5EF4-FFF2-40B4-BE49-F238E27FC236}">
                <a16:creationId xmlns:a16="http://schemas.microsoft.com/office/drawing/2014/main" id="{2BF17984-99C7-44C9-8D11-C62CDF16726B}"/>
              </a:ext>
            </a:extLst>
          </p:cNvPr>
          <p:cNvSpPr txBox="1"/>
          <p:nvPr/>
        </p:nvSpPr>
        <p:spPr>
          <a:xfrm>
            <a:off x="6186488" y="3829050"/>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t>RIGHT</a:t>
            </a:r>
          </a:p>
        </p:txBody>
      </p:sp>
      <p:sp>
        <p:nvSpPr>
          <p:cNvPr id="20" name="TextBox 19">
            <a:extLst>
              <a:ext uri="{FF2B5EF4-FFF2-40B4-BE49-F238E27FC236}">
                <a16:creationId xmlns:a16="http://schemas.microsoft.com/office/drawing/2014/main" id="{28C9CAE4-E06C-4A1D-BD1B-7B5B1C0B1725}"/>
              </a:ext>
            </a:extLst>
          </p:cNvPr>
          <p:cNvSpPr txBox="1"/>
          <p:nvPr/>
        </p:nvSpPr>
        <p:spPr>
          <a:xfrm>
            <a:off x="6079331" y="2636044"/>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t>RIGHT</a:t>
            </a:r>
          </a:p>
          <a:p>
            <a:r>
              <a:rPr lang="en-US" dirty="0"/>
              <a:t>ROTATION</a:t>
            </a:r>
          </a:p>
        </p:txBody>
      </p:sp>
      <p:sp>
        <p:nvSpPr>
          <p:cNvPr id="21" name="TextBox 20">
            <a:extLst>
              <a:ext uri="{FF2B5EF4-FFF2-40B4-BE49-F238E27FC236}">
                <a16:creationId xmlns:a16="http://schemas.microsoft.com/office/drawing/2014/main" id="{C4B8041B-746F-4B52-8D70-64DB3317AB85}"/>
              </a:ext>
            </a:extLst>
          </p:cNvPr>
          <p:cNvSpPr txBox="1"/>
          <p:nvPr/>
        </p:nvSpPr>
        <p:spPr>
          <a:xfrm>
            <a:off x="1471612" y="3907631"/>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t>LEFT</a:t>
            </a:r>
          </a:p>
        </p:txBody>
      </p:sp>
      <p:sp>
        <p:nvSpPr>
          <p:cNvPr id="22" name="TextBox 21">
            <a:extLst>
              <a:ext uri="{FF2B5EF4-FFF2-40B4-BE49-F238E27FC236}">
                <a16:creationId xmlns:a16="http://schemas.microsoft.com/office/drawing/2014/main" id="{DF9999FD-156F-4CCA-8D13-E3F6B93677F6}"/>
              </a:ext>
            </a:extLst>
          </p:cNvPr>
          <p:cNvSpPr txBox="1"/>
          <p:nvPr/>
        </p:nvSpPr>
        <p:spPr>
          <a:xfrm>
            <a:off x="1471613" y="2650331"/>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t>LEFT</a:t>
            </a:r>
          </a:p>
          <a:p>
            <a:r>
              <a:rPr lang="en-US" dirty="0"/>
              <a:t>ROTATION</a:t>
            </a:r>
          </a:p>
        </p:txBody>
      </p:sp>
      <p:sp>
        <p:nvSpPr>
          <p:cNvPr id="23" name="TextBox 22">
            <a:extLst>
              <a:ext uri="{FF2B5EF4-FFF2-40B4-BE49-F238E27FC236}">
                <a16:creationId xmlns:a16="http://schemas.microsoft.com/office/drawing/2014/main" id="{F7CFCDDB-EFA9-46E4-AFBB-852FDC207141}"/>
              </a:ext>
            </a:extLst>
          </p:cNvPr>
          <p:cNvSpPr txBox="1"/>
          <p:nvPr/>
        </p:nvSpPr>
        <p:spPr>
          <a:xfrm>
            <a:off x="3743325" y="3429000"/>
            <a:ext cx="2743200"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t>FORWARD/</a:t>
            </a:r>
            <a:endParaRPr lang="en-US" dirty="0"/>
          </a:p>
          <a:p>
            <a:pPr algn="l"/>
            <a:r>
              <a:rPr lang="en-US" sz="2000" dirty="0"/>
              <a:t>BACKWARD</a:t>
            </a:r>
          </a:p>
        </p:txBody>
      </p:sp>
      <p:sp>
        <p:nvSpPr>
          <p:cNvPr id="24" name="TextBox 23">
            <a:extLst>
              <a:ext uri="{FF2B5EF4-FFF2-40B4-BE49-F238E27FC236}">
                <a16:creationId xmlns:a16="http://schemas.microsoft.com/office/drawing/2014/main" id="{5A819F1D-3CBA-49A1-8DBC-74971F342B30}"/>
              </a:ext>
            </a:extLst>
          </p:cNvPr>
          <p:cNvSpPr txBox="1"/>
          <p:nvPr/>
        </p:nvSpPr>
        <p:spPr>
          <a:xfrm>
            <a:off x="4214813" y="4593431"/>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t>DOWN</a:t>
            </a:r>
          </a:p>
        </p:txBody>
      </p:sp>
    </p:spTree>
    <p:extLst>
      <p:ext uri="{BB962C8B-B14F-4D97-AF65-F5344CB8AC3E}">
        <p14:creationId xmlns:p14="http://schemas.microsoft.com/office/powerpoint/2010/main" val="9293321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4" name="Title 3">
            <a:extLst>
              <a:ext uri="{FF2B5EF4-FFF2-40B4-BE49-F238E27FC236}">
                <a16:creationId xmlns:a16="http://schemas.microsoft.com/office/drawing/2014/main" id="{EAFB233C-30EE-4AB5-AD77-0622861F103F}"/>
              </a:ext>
            </a:extLst>
          </p:cNvPr>
          <p:cNvSpPr>
            <a:spLocks noGrp="1"/>
          </p:cNvSpPr>
          <p:nvPr>
            <p:ph type="title"/>
          </p:nvPr>
        </p:nvSpPr>
        <p:spPr>
          <a:xfrm>
            <a:off x="311700" y="253639"/>
            <a:ext cx="8520600" cy="572700"/>
          </a:xfrm>
        </p:spPr>
        <p:txBody>
          <a:bodyPr/>
          <a:lstStyle/>
          <a:p>
            <a:r>
              <a:rPr lang="en-US" dirty="0"/>
              <a:t>Some Examples</a:t>
            </a:r>
          </a:p>
        </p:txBody>
      </p:sp>
      <p:pic>
        <p:nvPicPr>
          <p:cNvPr id="5" name="Picture 5">
            <a:extLst>
              <a:ext uri="{FF2B5EF4-FFF2-40B4-BE49-F238E27FC236}">
                <a16:creationId xmlns:a16="http://schemas.microsoft.com/office/drawing/2014/main" id="{D06B9152-CF11-43A3-B9ED-B0C78F4FAA29}"/>
              </a:ext>
            </a:extLst>
          </p:cNvPr>
          <p:cNvPicPr>
            <a:picLocks noChangeAspect="1"/>
          </p:cNvPicPr>
          <p:nvPr/>
        </p:nvPicPr>
        <p:blipFill>
          <a:blip r:embed="rId3"/>
          <a:stretch>
            <a:fillRect/>
          </a:stretch>
        </p:blipFill>
        <p:spPr>
          <a:xfrm>
            <a:off x="1092994" y="967389"/>
            <a:ext cx="2743200" cy="2047164"/>
          </a:xfrm>
          <a:prstGeom prst="rect">
            <a:avLst/>
          </a:prstGeom>
        </p:spPr>
      </p:pic>
      <p:pic>
        <p:nvPicPr>
          <p:cNvPr id="6" name="Picture 6">
            <a:extLst>
              <a:ext uri="{FF2B5EF4-FFF2-40B4-BE49-F238E27FC236}">
                <a16:creationId xmlns:a16="http://schemas.microsoft.com/office/drawing/2014/main" id="{424B4E58-1909-46A0-9A7C-DA9A30FA76F2}"/>
              </a:ext>
            </a:extLst>
          </p:cNvPr>
          <p:cNvPicPr>
            <a:picLocks noChangeAspect="1"/>
          </p:cNvPicPr>
          <p:nvPr/>
        </p:nvPicPr>
        <p:blipFill>
          <a:blip r:embed="rId4"/>
          <a:stretch>
            <a:fillRect/>
          </a:stretch>
        </p:blipFill>
        <p:spPr>
          <a:xfrm>
            <a:off x="5086351" y="2994087"/>
            <a:ext cx="2743200" cy="2055690"/>
          </a:xfrm>
          <a:prstGeom prst="rect">
            <a:avLst/>
          </a:prstGeom>
        </p:spPr>
      </p:pic>
      <p:pic>
        <p:nvPicPr>
          <p:cNvPr id="7" name="Picture 7">
            <a:extLst>
              <a:ext uri="{FF2B5EF4-FFF2-40B4-BE49-F238E27FC236}">
                <a16:creationId xmlns:a16="http://schemas.microsoft.com/office/drawing/2014/main" id="{95677A72-453B-4036-B049-B9016306EEBE}"/>
              </a:ext>
            </a:extLst>
          </p:cNvPr>
          <p:cNvPicPr>
            <a:picLocks noChangeAspect="1"/>
          </p:cNvPicPr>
          <p:nvPr/>
        </p:nvPicPr>
        <p:blipFill>
          <a:blip r:embed="rId5"/>
          <a:stretch>
            <a:fillRect/>
          </a:stretch>
        </p:blipFill>
        <p:spPr>
          <a:xfrm>
            <a:off x="1092994" y="2989815"/>
            <a:ext cx="2743200" cy="2059962"/>
          </a:xfrm>
          <a:prstGeom prst="rect">
            <a:avLst/>
          </a:prstGeom>
        </p:spPr>
      </p:pic>
      <p:pic>
        <p:nvPicPr>
          <p:cNvPr id="8" name="Picture 8">
            <a:extLst>
              <a:ext uri="{FF2B5EF4-FFF2-40B4-BE49-F238E27FC236}">
                <a16:creationId xmlns:a16="http://schemas.microsoft.com/office/drawing/2014/main" id="{2513AB98-7991-4471-9394-72A06DC93D36}"/>
              </a:ext>
            </a:extLst>
          </p:cNvPr>
          <p:cNvPicPr>
            <a:picLocks noChangeAspect="1"/>
          </p:cNvPicPr>
          <p:nvPr/>
        </p:nvPicPr>
        <p:blipFill>
          <a:blip r:embed="rId6"/>
          <a:stretch>
            <a:fillRect/>
          </a:stretch>
        </p:blipFill>
        <p:spPr>
          <a:xfrm>
            <a:off x="5086351" y="967389"/>
            <a:ext cx="2743200" cy="2051437"/>
          </a:xfrm>
          <a:prstGeom prst="rect">
            <a:avLst/>
          </a:prstGeom>
        </p:spPr>
      </p:pic>
    </p:spTree>
    <p:extLst>
      <p:ext uri="{BB962C8B-B14F-4D97-AF65-F5344CB8AC3E}">
        <p14:creationId xmlns:p14="http://schemas.microsoft.com/office/powerpoint/2010/main" val="13258281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4" name="Title 3">
            <a:extLst>
              <a:ext uri="{FF2B5EF4-FFF2-40B4-BE49-F238E27FC236}">
                <a16:creationId xmlns:a16="http://schemas.microsoft.com/office/drawing/2014/main" id="{EAFB233C-30EE-4AB5-AD77-0622861F103F}"/>
              </a:ext>
            </a:extLst>
          </p:cNvPr>
          <p:cNvSpPr>
            <a:spLocks noGrp="1"/>
          </p:cNvSpPr>
          <p:nvPr>
            <p:ph type="title"/>
          </p:nvPr>
        </p:nvSpPr>
        <p:spPr>
          <a:xfrm>
            <a:off x="240817" y="232374"/>
            <a:ext cx="8520600" cy="572700"/>
          </a:xfrm>
        </p:spPr>
        <p:txBody>
          <a:bodyPr/>
          <a:lstStyle/>
          <a:p>
            <a:r>
              <a:rPr lang="en-US" dirty="0"/>
              <a:t>Some Examples</a:t>
            </a:r>
          </a:p>
        </p:txBody>
      </p:sp>
      <p:pic>
        <p:nvPicPr>
          <p:cNvPr id="9" name="Picture 9">
            <a:extLst>
              <a:ext uri="{FF2B5EF4-FFF2-40B4-BE49-F238E27FC236}">
                <a16:creationId xmlns:a16="http://schemas.microsoft.com/office/drawing/2014/main" id="{27574AC5-655E-4CCD-B428-4142D1523724}"/>
              </a:ext>
            </a:extLst>
          </p:cNvPr>
          <p:cNvPicPr>
            <a:picLocks noChangeAspect="1"/>
          </p:cNvPicPr>
          <p:nvPr/>
        </p:nvPicPr>
        <p:blipFill>
          <a:blip r:embed="rId3"/>
          <a:stretch>
            <a:fillRect/>
          </a:stretch>
        </p:blipFill>
        <p:spPr>
          <a:xfrm>
            <a:off x="5157788" y="2982578"/>
            <a:ext cx="2743200" cy="2049714"/>
          </a:xfrm>
          <a:prstGeom prst="rect">
            <a:avLst/>
          </a:prstGeom>
        </p:spPr>
      </p:pic>
      <p:pic>
        <p:nvPicPr>
          <p:cNvPr id="10" name="Picture 10">
            <a:extLst>
              <a:ext uri="{FF2B5EF4-FFF2-40B4-BE49-F238E27FC236}">
                <a16:creationId xmlns:a16="http://schemas.microsoft.com/office/drawing/2014/main" id="{85ADCBAA-F023-4D01-98A8-5EB01DE3E805}"/>
              </a:ext>
            </a:extLst>
          </p:cNvPr>
          <p:cNvPicPr>
            <a:picLocks noChangeAspect="1"/>
          </p:cNvPicPr>
          <p:nvPr/>
        </p:nvPicPr>
        <p:blipFill>
          <a:blip r:embed="rId4"/>
          <a:stretch>
            <a:fillRect/>
          </a:stretch>
        </p:blipFill>
        <p:spPr>
          <a:xfrm>
            <a:off x="5157788" y="907233"/>
            <a:ext cx="2743200" cy="2059119"/>
          </a:xfrm>
          <a:prstGeom prst="rect">
            <a:avLst/>
          </a:prstGeom>
        </p:spPr>
      </p:pic>
      <p:pic>
        <p:nvPicPr>
          <p:cNvPr id="13" name="Picture 13">
            <a:extLst>
              <a:ext uri="{FF2B5EF4-FFF2-40B4-BE49-F238E27FC236}">
                <a16:creationId xmlns:a16="http://schemas.microsoft.com/office/drawing/2014/main" id="{66BD3DF0-03F4-4E87-B028-4B5F2DECDE44}"/>
              </a:ext>
            </a:extLst>
          </p:cNvPr>
          <p:cNvPicPr>
            <a:picLocks noChangeAspect="1"/>
          </p:cNvPicPr>
          <p:nvPr/>
        </p:nvPicPr>
        <p:blipFill>
          <a:blip r:embed="rId5"/>
          <a:stretch>
            <a:fillRect/>
          </a:stretch>
        </p:blipFill>
        <p:spPr>
          <a:xfrm>
            <a:off x="1178719" y="2962081"/>
            <a:ext cx="2743200" cy="2070211"/>
          </a:xfrm>
          <a:prstGeom prst="rect">
            <a:avLst/>
          </a:prstGeom>
        </p:spPr>
      </p:pic>
      <p:pic>
        <p:nvPicPr>
          <p:cNvPr id="14" name="Picture 14">
            <a:extLst>
              <a:ext uri="{FF2B5EF4-FFF2-40B4-BE49-F238E27FC236}">
                <a16:creationId xmlns:a16="http://schemas.microsoft.com/office/drawing/2014/main" id="{34AFBC5D-C966-4802-9B66-5F1D63DC159B}"/>
              </a:ext>
            </a:extLst>
          </p:cNvPr>
          <p:cNvPicPr>
            <a:picLocks noChangeAspect="1"/>
          </p:cNvPicPr>
          <p:nvPr/>
        </p:nvPicPr>
        <p:blipFill>
          <a:blip r:embed="rId6"/>
          <a:stretch>
            <a:fillRect/>
          </a:stretch>
        </p:blipFill>
        <p:spPr>
          <a:xfrm>
            <a:off x="1178719" y="911505"/>
            <a:ext cx="2743200" cy="2050576"/>
          </a:xfrm>
          <a:prstGeom prst="rect">
            <a:avLst/>
          </a:prstGeom>
        </p:spPr>
      </p:pic>
    </p:spTree>
    <p:extLst>
      <p:ext uri="{BB962C8B-B14F-4D97-AF65-F5344CB8AC3E}">
        <p14:creationId xmlns:p14="http://schemas.microsoft.com/office/powerpoint/2010/main" val="7341768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Drone Simulation software</a:t>
            </a:r>
            <a:endParaRPr dirty="0"/>
          </a:p>
        </p:txBody>
      </p:sp>
      <p:sp>
        <p:nvSpPr>
          <p:cNvPr id="111" name="Google Shape;111;p21"/>
          <p:cNvSpPr txBox="1">
            <a:spLocks noGrp="1"/>
          </p:cNvSpPr>
          <p:nvPr>
            <p:ph type="body" idx="1"/>
          </p:nvPr>
        </p:nvSpPr>
        <p:spPr>
          <a:xfrm>
            <a:off x="311700" y="1152475"/>
            <a:ext cx="5223468" cy="3416400"/>
          </a:xfrm>
          <a:prstGeom prst="rect">
            <a:avLst/>
          </a:prstGeom>
        </p:spPr>
        <p:txBody>
          <a:bodyPr spcFirstLastPara="1" wrap="square" lIns="91425" tIns="91425" rIns="91425" bIns="91425" anchor="t" anchorCtr="0">
            <a:noAutofit/>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We In this project used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Coppeliasim</a:t>
            </a:r>
            <a:r>
              <a:rPr lang="en-US" sz="1800" dirty="0">
                <a:effectLst/>
                <a:latin typeface="Calibri" panose="020F0502020204030204" pitchFamily="34" charset="0"/>
                <a:ea typeface="Calibri" panose="020F0502020204030204" pitchFamily="34" charset="0"/>
                <a:cs typeface="Times New Roman" panose="02020603050405020304" pitchFamily="18" charset="0"/>
              </a:rPr>
              <a:t> due to following reasons:</a:t>
            </a:r>
          </a:p>
          <a:p>
            <a:pPr marL="342900" marR="0" lvl="0" indent="-342900">
              <a:lnSpc>
                <a:spcPct val="107000"/>
              </a:lnSpc>
              <a:spcBef>
                <a:spcPts val="0"/>
              </a:spcBef>
              <a:spcAft>
                <a:spcPts val="0"/>
              </a:spcAft>
              <a:buFont typeface="+mj-lt"/>
              <a:buAutoNum type="alphaLcParenR"/>
            </a:pPr>
            <a:r>
              <a:rPr lang="en-US" sz="1800" dirty="0">
                <a:effectLst/>
                <a:latin typeface="Calibri" panose="020F0502020204030204" pitchFamily="34" charset="0"/>
                <a:ea typeface="Calibri" panose="020F0502020204030204" pitchFamily="34" charset="0"/>
                <a:cs typeface="Times New Roman" panose="02020603050405020304" pitchFamily="18" charset="0"/>
              </a:rPr>
              <a:t>It is based on a distributed control architecture: each object/model can be individually controlled via an embedded script, a plugin, a ROS, a remote API client, or a custom solution.</a:t>
            </a:r>
          </a:p>
          <a:p>
            <a:pPr marL="342900" marR="0" lvl="0" indent="-342900">
              <a:lnSpc>
                <a:spcPct val="107000"/>
              </a:lnSpc>
              <a:spcBef>
                <a:spcPts val="0"/>
              </a:spcBef>
              <a:spcAft>
                <a:spcPts val="0"/>
              </a:spcAft>
              <a:buFont typeface="+mj-lt"/>
              <a:buAutoNum type="alphaLcParenR"/>
            </a:pPr>
            <a:r>
              <a:rPr lang="en-US" sz="1800" dirty="0">
                <a:effectLst/>
                <a:latin typeface="Calibri" panose="020F0502020204030204" pitchFamily="34" charset="0"/>
                <a:ea typeface="Calibri" panose="020F0502020204030204" pitchFamily="34" charset="0"/>
                <a:cs typeface="Times New Roman" panose="02020603050405020304" pitchFamily="18" charset="0"/>
              </a:rPr>
              <a:t>Its compatibility with both Windows and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linux</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p>
          <a:p>
            <a:pPr marL="342900" marR="0" lvl="0" indent="-342900">
              <a:lnSpc>
                <a:spcPct val="107000"/>
              </a:lnSpc>
              <a:spcBef>
                <a:spcPts val="0"/>
              </a:spcBef>
              <a:spcAft>
                <a:spcPts val="0"/>
              </a:spcAft>
              <a:buFont typeface="+mj-lt"/>
              <a:buAutoNum type="alphaLcParenR"/>
            </a:pPr>
            <a:r>
              <a:rPr lang="en-US" sz="1800" dirty="0">
                <a:effectLst/>
                <a:latin typeface="Calibri" panose="020F0502020204030204" pitchFamily="34" charset="0"/>
                <a:ea typeface="Calibri" panose="020F0502020204030204" pitchFamily="34" charset="0"/>
                <a:cs typeface="Times New Roman" panose="02020603050405020304" pitchFamily="18" charset="0"/>
              </a:rPr>
              <a:t>Multiple language support for controller.</a:t>
            </a:r>
          </a:p>
          <a:p>
            <a:pPr marL="342900" marR="0" lvl="0" indent="-342900">
              <a:lnSpc>
                <a:spcPct val="107000"/>
              </a:lnSpc>
              <a:spcBef>
                <a:spcPts val="0"/>
              </a:spcBef>
              <a:spcAft>
                <a:spcPts val="0"/>
              </a:spcAft>
              <a:buFont typeface="+mj-lt"/>
              <a:buAutoNum type="alphaLcParenR"/>
            </a:pPr>
            <a:r>
              <a:rPr lang="en-US" sz="1800" dirty="0">
                <a:effectLst/>
                <a:latin typeface="Calibri" panose="020F0502020204030204" pitchFamily="34" charset="0"/>
                <a:ea typeface="Calibri" panose="020F0502020204030204" pitchFamily="34" charset="0"/>
                <a:cs typeface="Times New Roman" panose="02020603050405020304" pitchFamily="18" charset="0"/>
              </a:rPr>
              <a:t>Fast and lightweight.</a:t>
            </a:r>
          </a:p>
          <a:p>
            <a:pPr marL="342900" marR="0" lvl="0" indent="-342900">
              <a:lnSpc>
                <a:spcPct val="107000"/>
              </a:lnSpc>
              <a:spcBef>
                <a:spcPts val="0"/>
              </a:spcBef>
              <a:spcAft>
                <a:spcPts val="0"/>
              </a:spcAft>
              <a:buFont typeface="+mj-lt"/>
              <a:buAutoNum type="alphaLcParenR"/>
            </a:pPr>
            <a:r>
              <a:rPr lang="en-US" sz="1800" dirty="0">
                <a:effectLst/>
                <a:latin typeface="Calibri" panose="020F0502020204030204" pitchFamily="34" charset="0"/>
                <a:ea typeface="Calibri" panose="020F0502020204030204" pitchFamily="34" charset="0"/>
                <a:cs typeface="Times New Roman" panose="02020603050405020304" pitchFamily="18" charset="0"/>
              </a:rPr>
              <a:t>Small size and ease of installation.</a:t>
            </a:r>
          </a:p>
          <a:p>
            <a:pPr marL="342900" marR="0" lvl="0" indent="-342900">
              <a:lnSpc>
                <a:spcPct val="107000"/>
              </a:lnSpc>
              <a:spcBef>
                <a:spcPts val="0"/>
              </a:spcBef>
              <a:spcAft>
                <a:spcPts val="800"/>
              </a:spcAft>
              <a:buFont typeface="+mj-lt"/>
              <a:buAutoNum type="alphaLcParenR"/>
            </a:pPr>
            <a:r>
              <a:rPr lang="en-US" sz="1800" dirty="0">
                <a:effectLst/>
                <a:latin typeface="Calibri" panose="020F0502020204030204" pitchFamily="34" charset="0"/>
                <a:ea typeface="Calibri" panose="020F0502020204030204" pitchFamily="34" charset="0"/>
                <a:cs typeface="Times New Roman" panose="02020603050405020304" pitchFamily="18" charset="0"/>
              </a:rPr>
              <a:t>Its large support base and proper documentation.</a:t>
            </a:r>
          </a:p>
          <a:p>
            <a:pPr marL="114300" lvl="0" indent="0" algn="l" rtl="0">
              <a:spcBef>
                <a:spcPts val="0"/>
              </a:spcBef>
              <a:spcAft>
                <a:spcPts val="0"/>
              </a:spcAft>
              <a:buClr>
                <a:srgbClr val="000000"/>
              </a:buClr>
              <a:buSzPts val="1800"/>
              <a:buNone/>
            </a:pPr>
            <a:endParaRPr dirty="0">
              <a:solidFill>
                <a:srgbClr val="000000"/>
              </a:solidFill>
            </a:endParaRPr>
          </a:p>
        </p:txBody>
      </p:sp>
      <p:pic>
        <p:nvPicPr>
          <p:cNvPr id="3" name="Picture 2">
            <a:extLst>
              <a:ext uri="{FF2B5EF4-FFF2-40B4-BE49-F238E27FC236}">
                <a16:creationId xmlns:a16="http://schemas.microsoft.com/office/drawing/2014/main" id="{4B3C4E7E-A4EE-4720-A18E-91704FE139CD}"/>
              </a:ext>
            </a:extLst>
          </p:cNvPr>
          <p:cNvPicPr>
            <a:picLocks noChangeAspect="1"/>
          </p:cNvPicPr>
          <p:nvPr/>
        </p:nvPicPr>
        <p:blipFill>
          <a:blip r:embed="rId3"/>
          <a:stretch>
            <a:fillRect/>
          </a:stretch>
        </p:blipFill>
        <p:spPr>
          <a:xfrm>
            <a:off x="5275675" y="1509560"/>
            <a:ext cx="3868325" cy="212438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and Discussions</a:t>
            </a:r>
            <a:endParaRPr/>
          </a:p>
        </p:txBody>
      </p:sp>
      <p:sp>
        <p:nvSpPr>
          <p:cNvPr id="145" name="Google Shape;145;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marR="0" indent="0" algn="ctr">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Machine Learning and Computer Vision-based method for drone control is very simplistic and beginner friendly also it adds new features to drone such as one-handed control and performing very touch stunts just using simple gesture. But Practical application and simulation testing are two different systems. </a:t>
            </a:r>
          </a:p>
          <a:p>
            <a:pPr marL="0" marR="0" indent="0" algn="ctr">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cs typeface="Arial" panose="020B0604020202020204" pitchFamily="34" charset="0"/>
              </a:rPr>
              <a:t>Of course, there is one particular limitation that we immediately noticed when compared to using a remote control that seemed to be a disadvantage to our solution. That limitation would be the latency with which the signal is received. In particular, there is much more computation going on when it comes to the two forms of operating the drone.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120650" lvl="0" indent="0" algn="l" rtl="0">
              <a:spcBef>
                <a:spcPts val="0"/>
              </a:spcBef>
              <a:spcAft>
                <a:spcPts val="0"/>
              </a:spcAft>
              <a:buClr>
                <a:srgbClr val="000000"/>
              </a:buClr>
              <a:buSzPts val="1700"/>
              <a:buNone/>
            </a:pPr>
            <a:endParaRPr sz="1700" dirty="0">
              <a:solidFill>
                <a:srgbClr val="0000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Summary and Conclusion</a:t>
            </a:r>
            <a:endParaRPr/>
          </a:p>
        </p:txBody>
      </p:sp>
      <p:sp>
        <p:nvSpPr>
          <p:cNvPr id="151" name="Google Shape;151;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cs typeface="Arial" panose="020B0604020202020204" pitchFamily="34" charset="0"/>
              </a:rPr>
              <a:t>To conclude, our project is going to be a new way to interact with drones and can pave the way for a new way to interact with other machines as well. The extensibility of gesture-controlled devices is rapidly growing, and it is also extremely beneficial to those with disabilities regarding sound. Because those with disabilities regarding sound tend to communicate through sign language or the like because they are unable to talk, this will allow them an easy way to communicate with devices via gestures that they are already very familiar with. Our project, a gesture-operated drone, is simply an implementation of a gesture-controlled device. The Gesture Operated Drone allows for an extremely simple way to operate a drone in comparison to the unwieldy RC remotes that commonly come with drones to operate them.</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127000" lvl="0" indent="0" algn="l" rtl="0">
              <a:spcBef>
                <a:spcPts val="0"/>
              </a:spcBef>
              <a:spcAft>
                <a:spcPts val="0"/>
              </a:spcAft>
              <a:buClr>
                <a:srgbClr val="000000"/>
              </a:buClr>
              <a:buSzPts val="1600"/>
              <a:buNone/>
            </a:pPr>
            <a:endParaRPr sz="1600" dirty="0">
              <a:solidFill>
                <a:srgbClr val="00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References</a:t>
            </a:r>
            <a:endParaRPr dirty="0"/>
          </a:p>
        </p:txBody>
      </p:sp>
      <p:sp>
        <p:nvSpPr>
          <p:cNvPr id="157" name="Google Shape;157;p28"/>
          <p:cNvSpPr txBox="1">
            <a:spLocks noGrp="1"/>
          </p:cNvSpPr>
          <p:nvPr>
            <p:ph type="body" idx="1"/>
          </p:nvPr>
        </p:nvSpPr>
        <p:spPr>
          <a:xfrm>
            <a:off x="409236" y="1282075"/>
            <a:ext cx="8520600" cy="3416400"/>
          </a:xfrm>
          <a:prstGeom prst="rect">
            <a:avLst/>
          </a:prstGeom>
        </p:spPr>
        <p:txBody>
          <a:bodyPr spcFirstLastPara="1" wrap="square" lIns="91425" tIns="91425" rIns="91425" bIns="91425" anchor="t" anchorCtr="0">
            <a:noAutofit/>
          </a:bodyPr>
          <a:lstStyle/>
          <a:p>
            <a:pPr marL="342900" marR="0" lvl="0" indent="-342900">
              <a:lnSpc>
                <a:spcPct val="107000"/>
              </a:lnSpc>
              <a:spcBef>
                <a:spcPts val="0"/>
              </a:spcBef>
              <a:spcAft>
                <a:spcPts val="0"/>
              </a:spcAft>
              <a:buFont typeface="+mj-lt"/>
              <a:buAutoNum type="arabicParenR"/>
            </a:pPr>
            <a:r>
              <a:rPr lang="en-US" sz="1800" u="sng"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3"/>
              </a:rPr>
              <a:t>https://mediapipe.dev/</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arenR"/>
            </a:pPr>
            <a:r>
              <a:rPr lang="en-US" sz="1800" u="sng"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4"/>
              </a:rPr>
              <a:t>https://www.coppeliarobotics.com/</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arenR"/>
            </a:pPr>
            <a:r>
              <a:rPr lang="en-US" sz="1800" u="sng"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5"/>
              </a:rPr>
              <a:t>https://www.researchgate.net/publication/324485264_Hand_Gesture_Controlled_Drones_An_Open_Source_Library</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arenR"/>
            </a:pPr>
            <a:r>
              <a:rPr lang="en-US" sz="1800" u="sng"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6"/>
              </a:rPr>
              <a:t>https://medium.com/alumnaiacademy/introduction-to-computer-vision-4fc2a2ba9dc</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mj-lt"/>
              <a:buAutoNum type="arabicParenR"/>
            </a:pPr>
            <a:r>
              <a:rPr lang="en-US" sz="1800" u="sng"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7"/>
              </a:rPr>
              <a:t>https://www.ece.ucf.edu/seniordesign/su2019fa2019/g03/Documents/GOD_Senior_Design_1Final_Document_Group3.pdf</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arenR"/>
            </a:pPr>
            <a:r>
              <a:rPr lang="en-US" sz="1800" u="sng"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8"/>
              </a:rPr>
              <a:t>Sensors | Free Full-Text | Real-Time Human Detection and Gesture Recognition for On-Board UAV Rescue (mdpi.com)</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lnSpc>
                <a:spcPct val="115000"/>
              </a:lnSpc>
              <a:spcBef>
                <a:spcPts val="0"/>
              </a:spcBef>
              <a:spcAft>
                <a:spcPts val="0"/>
              </a:spcAft>
              <a:buClr>
                <a:schemeClr val="dk1"/>
              </a:buClr>
              <a:buSzPts val="1100"/>
              <a:buFont typeface="Arial"/>
              <a:buNone/>
            </a:pPr>
            <a:endParaRPr sz="15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Overview</a:t>
            </a:r>
            <a:endParaRPr/>
          </a:p>
        </p:txBody>
      </p:sp>
      <p:sp>
        <p:nvSpPr>
          <p:cNvPr id="62" name="Google Shape;62;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Char char="●"/>
            </a:pPr>
            <a:r>
              <a:rPr lang="en" dirty="0">
                <a:solidFill>
                  <a:srgbClr val="000000"/>
                </a:solidFill>
              </a:rPr>
              <a:t>The aim of this project is to make a real time hand gesture controller for drone which is robust in any environmental changes. </a:t>
            </a:r>
          </a:p>
          <a:p>
            <a:pPr marL="457200" lvl="0" indent="-342900" algn="l" rtl="0">
              <a:spcBef>
                <a:spcPts val="0"/>
              </a:spcBef>
              <a:spcAft>
                <a:spcPts val="0"/>
              </a:spcAft>
              <a:buClr>
                <a:srgbClr val="000000"/>
              </a:buClr>
              <a:buSzPts val="1800"/>
              <a:buChar char="●"/>
            </a:pPr>
            <a:r>
              <a:rPr lang="en" dirty="0">
                <a:solidFill>
                  <a:srgbClr val="000000"/>
                </a:solidFill>
              </a:rPr>
              <a:t>For hand localisation and gesture detection we have used “MediaPipe” pipeline which uses two models on for hand localization and one for gesture detection.</a:t>
            </a:r>
          </a:p>
          <a:p>
            <a:pPr marL="457200" lvl="0" indent="-342900" algn="l" rtl="0">
              <a:spcBef>
                <a:spcPts val="0"/>
              </a:spcBef>
              <a:spcAft>
                <a:spcPts val="0"/>
              </a:spcAft>
              <a:buClr>
                <a:srgbClr val="000000"/>
              </a:buClr>
              <a:buSzPts val="1800"/>
              <a:buChar char="●"/>
            </a:pPr>
            <a:r>
              <a:rPr lang="en" dirty="0">
                <a:solidFill>
                  <a:srgbClr val="000000"/>
                </a:solidFill>
              </a:rPr>
              <a:t>For showing drone control and motion according to hand gesture we have used CoppeliaSim simulator and developed our own motion control code.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Convolutional Neural Network</a:t>
            </a:r>
            <a:endParaRPr dirty="0"/>
          </a:p>
        </p:txBody>
      </p:sp>
      <p:sp>
        <p:nvSpPr>
          <p:cNvPr id="68" name="Google Shape;68;p15"/>
          <p:cNvSpPr txBox="1">
            <a:spLocks noGrp="1"/>
          </p:cNvSpPr>
          <p:nvPr>
            <p:ph type="body" idx="1"/>
          </p:nvPr>
        </p:nvSpPr>
        <p:spPr>
          <a:xfrm>
            <a:off x="311700" y="1152475"/>
            <a:ext cx="8520600" cy="3755700"/>
          </a:xfrm>
          <a:prstGeom prst="rect">
            <a:avLst/>
          </a:prstGeom>
        </p:spPr>
        <p:txBody>
          <a:bodyPr spcFirstLastPara="1" wrap="square" lIns="91425" tIns="91425" rIns="91425" bIns="91425" anchor="t" anchorCtr="0">
            <a:noAutofit/>
          </a:bodyPr>
          <a:lstStyle/>
          <a:p>
            <a:pPr marL="457200" lvl="0" indent="-330200" algn="l" rtl="0">
              <a:lnSpc>
                <a:spcPct val="115000"/>
              </a:lnSpc>
              <a:spcBef>
                <a:spcPts val="0"/>
              </a:spcBef>
              <a:spcAft>
                <a:spcPts val="0"/>
              </a:spcAft>
              <a:buClr>
                <a:schemeClr val="dk1"/>
              </a:buClr>
              <a:buSzPts val="1600"/>
              <a:buChar char="●"/>
            </a:pPr>
            <a:r>
              <a:rPr lang="en-US" sz="1800" dirty="0">
                <a:effectLst/>
                <a:latin typeface="Calibri" panose="020F0502020204030204" pitchFamily="34" charset="0"/>
                <a:ea typeface="Calibri" panose="020F0502020204030204" pitchFamily="34" charset="0"/>
              </a:rPr>
              <a:t>Most of the Computer Vision tasks are surrounded around CNN architectures, as the basis of most of the problems is to classify an image into known labels.</a:t>
            </a:r>
          </a:p>
          <a:p>
            <a:pPr indent="-330200">
              <a:buClr>
                <a:schemeClr val="dk1"/>
              </a:buClr>
              <a:buSzPts val="1600"/>
            </a:pPr>
            <a:r>
              <a:rPr lang="en-US" sz="1800" dirty="0">
                <a:effectLst/>
                <a:latin typeface="Calibri" panose="020F0502020204030204" pitchFamily="34" charset="0"/>
                <a:ea typeface="Times New Roman" panose="02020603050405020304" pitchFamily="18" charset="0"/>
              </a:rPr>
              <a:t>Algorithms for object detection like SSD(single shot multi-box detection) and YOLO(You Only Look Once) are also built around CNN.</a:t>
            </a:r>
            <a:endParaRPr lang="en-US" sz="1800" dirty="0">
              <a:effectLst/>
              <a:latin typeface="Times New Roman" panose="02020603050405020304" pitchFamily="18" charset="0"/>
              <a:ea typeface="Times New Roman" panose="02020603050405020304" pitchFamily="18" charset="0"/>
            </a:endParaRPr>
          </a:p>
          <a:p>
            <a:pPr marL="457200" lvl="0" indent="-330200" algn="l" rtl="0">
              <a:lnSpc>
                <a:spcPct val="115000"/>
              </a:lnSpc>
              <a:spcBef>
                <a:spcPts val="0"/>
              </a:spcBef>
              <a:spcAft>
                <a:spcPts val="0"/>
              </a:spcAft>
              <a:buClr>
                <a:schemeClr val="dk1"/>
              </a:buClr>
              <a:buSzPts val="1600"/>
              <a:buChar char="●"/>
            </a:pPr>
            <a:r>
              <a:rPr lang="en-US" dirty="0">
                <a:solidFill>
                  <a:schemeClr val="dk1"/>
                </a:solidFill>
                <a:latin typeface="Calibri" panose="020F0502020204030204" pitchFamily="34" charset="0"/>
              </a:rPr>
              <a:t>Our implementation uses SSD algorithm.</a:t>
            </a:r>
          </a:p>
          <a:p>
            <a:pPr marL="457200" lvl="0" indent="-330200" algn="l" rtl="0">
              <a:lnSpc>
                <a:spcPct val="115000"/>
              </a:lnSpc>
              <a:spcBef>
                <a:spcPts val="0"/>
              </a:spcBef>
              <a:spcAft>
                <a:spcPts val="0"/>
              </a:spcAft>
              <a:buClr>
                <a:schemeClr val="dk1"/>
              </a:buClr>
              <a:buSzPts val="1600"/>
              <a:buChar char="●"/>
            </a:pPr>
            <a:r>
              <a:rPr lang="en-US" sz="1600" dirty="0"/>
              <a:t>SSD is designed for object detection in real-time. Faster R-CNN uses a region proposal network to create boundary boxes and utilizes those boxes to classify objects.</a:t>
            </a:r>
            <a:endParaRPr lang="en-US" sz="1600" dirty="0">
              <a:solidFill>
                <a:schemeClr val="dk1"/>
              </a:solidFill>
              <a:latin typeface="Calibri" panose="020F0502020204030204" pitchFamily="34" charset="0"/>
            </a:endParaRPr>
          </a:p>
          <a:p>
            <a:r>
              <a:rPr lang="en-US" sz="1600" dirty="0"/>
              <a:t>The SSD object detection composes of 2 parts:</a:t>
            </a:r>
          </a:p>
          <a:p>
            <a:pPr marL="127000" lvl="0" indent="0" algn="l" rtl="0">
              <a:lnSpc>
                <a:spcPct val="115000"/>
              </a:lnSpc>
              <a:spcBef>
                <a:spcPts val="0"/>
              </a:spcBef>
              <a:spcAft>
                <a:spcPts val="0"/>
              </a:spcAft>
              <a:buClr>
                <a:schemeClr val="dk1"/>
              </a:buClr>
              <a:buSzPts val="1600"/>
              <a:buNone/>
            </a:pPr>
            <a:r>
              <a:rPr lang="en-US" sz="1600" dirty="0">
                <a:solidFill>
                  <a:schemeClr val="dk1"/>
                </a:solidFill>
              </a:rPr>
              <a:t>	a) Extract feature maps.</a:t>
            </a:r>
          </a:p>
          <a:p>
            <a:pPr marL="127000" lvl="0" indent="0" algn="l" rtl="0">
              <a:lnSpc>
                <a:spcPct val="115000"/>
              </a:lnSpc>
              <a:spcBef>
                <a:spcPts val="0"/>
              </a:spcBef>
              <a:spcAft>
                <a:spcPts val="0"/>
              </a:spcAft>
              <a:buClr>
                <a:schemeClr val="dk1"/>
              </a:buClr>
              <a:buSzPts val="1600"/>
              <a:buNone/>
            </a:pPr>
            <a:r>
              <a:rPr lang="en-US" sz="1600" dirty="0">
                <a:solidFill>
                  <a:schemeClr val="dk1"/>
                </a:solidFill>
              </a:rPr>
              <a:t>	b)  Apply convolution filters to detect objects.</a:t>
            </a:r>
          </a:p>
          <a:p>
            <a:pPr marL="412750" indent="-285750">
              <a:buClr>
                <a:schemeClr val="dk1"/>
              </a:buClr>
              <a:buSzPts val="1600"/>
            </a:pPr>
            <a:r>
              <a:rPr lang="en-US" sz="1600" dirty="0"/>
              <a:t>SSD uses </a:t>
            </a:r>
            <a:r>
              <a:rPr lang="en-US" sz="1600" b="1" dirty="0"/>
              <a:t>VGG16</a:t>
            </a:r>
            <a:r>
              <a:rPr lang="en-US" sz="1600" dirty="0"/>
              <a:t> to extract feature maps. Then it detects objects using the </a:t>
            </a:r>
            <a:r>
              <a:rPr lang="en-US" sz="1600" b="1" dirty="0"/>
              <a:t>Conv4_3</a:t>
            </a:r>
            <a:r>
              <a:rPr lang="en-US" sz="1600" dirty="0"/>
              <a:t> layer.</a:t>
            </a:r>
            <a:endParaRPr sz="1600" dirty="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4" name="Google Shape;74;p16"/>
          <p:cNvSpPr txBox="1">
            <a:spLocks noGrp="1"/>
          </p:cNvSpPr>
          <p:nvPr>
            <p:ph type="body" idx="1"/>
          </p:nvPr>
        </p:nvSpPr>
        <p:spPr>
          <a:xfrm>
            <a:off x="311700" y="1993722"/>
            <a:ext cx="8429964" cy="3712133"/>
          </a:xfrm>
          <a:prstGeom prst="rect">
            <a:avLst/>
          </a:prstGeom>
        </p:spPr>
        <p:txBody>
          <a:bodyPr spcFirstLastPara="1" wrap="square" lIns="91425" tIns="91425" rIns="91425" bIns="91425" anchor="t" anchorCtr="0">
            <a:noAutofit/>
          </a:bodyPr>
          <a:lstStyle/>
          <a:p>
            <a:pPr>
              <a:buClr>
                <a:srgbClr val="000000"/>
              </a:buClr>
            </a:pPr>
            <a:r>
              <a:rPr lang="en-US" sz="1800" dirty="0" err="1">
                <a:effectLst/>
                <a:latin typeface="Calibri" panose="020F0502020204030204" pitchFamily="34" charset="0"/>
                <a:ea typeface="Calibri" panose="020F0502020204030204" pitchFamily="34" charset="0"/>
                <a:cs typeface="Times New Roman" panose="02020603050405020304" pitchFamily="18" charset="0"/>
              </a:rPr>
              <a:t>Mediapipe</a:t>
            </a:r>
            <a:r>
              <a:rPr lang="en-US" sz="1800" dirty="0">
                <a:effectLst/>
                <a:latin typeface="Calibri" panose="020F0502020204030204" pitchFamily="34" charset="0"/>
                <a:ea typeface="Calibri" panose="020F0502020204030204" pitchFamily="34" charset="0"/>
                <a:cs typeface="Times New Roman" panose="02020603050405020304" pitchFamily="18" charset="0"/>
              </a:rPr>
              <a:t> offers cross-platform, customizable ML solutions for live and streaming media.</a:t>
            </a:r>
          </a:p>
          <a:p>
            <a:pPr marL="0" marR="0">
              <a:lnSpc>
                <a:spcPct val="107000"/>
              </a:lnSpc>
              <a:spcBef>
                <a:spcPts val="0"/>
              </a:spcBef>
              <a:spcAft>
                <a:spcPts val="800"/>
              </a:spcAft>
            </a:pPr>
            <a:r>
              <a:rPr lang="en-US" sz="1800" dirty="0" err="1">
                <a:effectLst/>
                <a:latin typeface="Calibri" panose="020F0502020204030204" pitchFamily="34" charset="0"/>
                <a:ea typeface="Calibri" panose="020F0502020204030204" pitchFamily="34" charset="0"/>
                <a:cs typeface="Times New Roman" panose="02020603050405020304" pitchFamily="18" charset="0"/>
              </a:rPr>
              <a:t>MediaPipe</a:t>
            </a:r>
            <a:r>
              <a:rPr lang="en-US" sz="1800" dirty="0">
                <a:effectLst/>
                <a:latin typeface="Calibri" panose="020F0502020204030204" pitchFamily="34" charset="0"/>
                <a:ea typeface="Calibri" panose="020F0502020204030204" pitchFamily="34" charset="0"/>
                <a:cs typeface="Times New Roman" panose="02020603050405020304" pitchFamily="18" charset="0"/>
              </a:rPr>
              <a:t> Hands is a high-fidelity hand and finger tracking solution. It employs machine learning (ML) to infer 21 3D landmarks of a hand from just a single frame.</a:t>
            </a: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Whereas current state-of-the-art approaches rely primarily on powerful desktop environments for inference, this method achieves real-time performance on a mobile phone, and even scales to multiple hands.</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63E18C2E-EC7E-4610-A506-535359396E37}"/>
              </a:ext>
            </a:extLst>
          </p:cNvPr>
          <p:cNvPicPr>
            <a:picLocks noChangeAspect="1"/>
          </p:cNvPicPr>
          <p:nvPr/>
        </p:nvPicPr>
        <p:blipFill>
          <a:blip r:embed="rId3"/>
          <a:stretch>
            <a:fillRect/>
          </a:stretch>
        </p:blipFill>
        <p:spPr>
          <a:xfrm>
            <a:off x="311700" y="169165"/>
            <a:ext cx="4572002" cy="124097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Mediapipe</a:t>
            </a:r>
            <a:endParaRPr dirty="0"/>
          </a:p>
        </p:txBody>
      </p:sp>
      <p:sp>
        <p:nvSpPr>
          <p:cNvPr id="80" name="Google Shape;80;p17"/>
          <p:cNvSpPr txBox="1">
            <a:spLocks noGrp="1"/>
          </p:cNvSpPr>
          <p:nvPr>
            <p:ph type="body" idx="1"/>
          </p:nvPr>
        </p:nvSpPr>
        <p:spPr>
          <a:xfrm>
            <a:off x="311700" y="1152475"/>
            <a:ext cx="3809196" cy="3416400"/>
          </a:xfrm>
          <a:prstGeom prst="rect">
            <a:avLst/>
          </a:prstGeom>
        </p:spPr>
        <p:txBody>
          <a:bodyPr spcFirstLastPara="1" wrap="square" lIns="91425" tIns="91425" rIns="91425" bIns="91425" anchor="t" anchorCtr="0">
            <a:noAutofit/>
          </a:bodyPr>
          <a:lstStyle/>
          <a:p>
            <a:pPr marL="285750" indent="-285750">
              <a:spcAft>
                <a:spcPts val="1600"/>
              </a:spcAft>
            </a:pPr>
            <a:r>
              <a:rPr lang="en-US" sz="1800" dirty="0" err="1">
                <a:effectLst/>
                <a:latin typeface="Calibri" panose="020F0502020204030204" pitchFamily="34" charset="0"/>
                <a:ea typeface="Calibri" panose="020F0502020204030204" pitchFamily="34" charset="0"/>
                <a:cs typeface="Times New Roman" panose="02020603050405020304" pitchFamily="18" charset="0"/>
              </a:rPr>
              <a:t>MediaPipe</a:t>
            </a:r>
            <a:r>
              <a:rPr lang="en-US" sz="1800" dirty="0">
                <a:effectLst/>
                <a:latin typeface="Calibri" panose="020F0502020204030204" pitchFamily="34" charset="0"/>
                <a:ea typeface="Calibri" panose="020F0502020204030204" pitchFamily="34" charset="0"/>
                <a:cs typeface="Times New Roman" panose="02020603050405020304" pitchFamily="18" charset="0"/>
              </a:rPr>
              <a:t> Hands utilizes an ML pipeline consisting of multiple models working together: A palm detection model that operates on the full image and returns an oriented hand bounding box. A hand landmark model that operates on the cropped image region defined by the palm detector and returns high-fidelity 3D hand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keypoints</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endPar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spcAft>
                <a:spcPts val="1600"/>
              </a:spcAf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285750" indent="-285750">
              <a:spcAft>
                <a:spcPts val="1600"/>
              </a:spcAft>
            </a:pPr>
            <a:endParaRPr dirty="0"/>
          </a:p>
        </p:txBody>
      </p:sp>
      <p:pic>
        <p:nvPicPr>
          <p:cNvPr id="9" name="Picture 8">
            <a:extLst>
              <a:ext uri="{FF2B5EF4-FFF2-40B4-BE49-F238E27FC236}">
                <a16:creationId xmlns:a16="http://schemas.microsoft.com/office/drawing/2014/main" id="{70D7E438-CA45-4389-95C1-9F7EED2910B6}"/>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4255008" y="1152475"/>
            <a:ext cx="4577292" cy="276987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Mediapipe</a:t>
            </a:r>
            <a:endParaRPr dirty="0"/>
          </a:p>
        </p:txBody>
      </p:sp>
      <p:sp>
        <p:nvSpPr>
          <p:cNvPr id="88" name="Google Shape;88;p18"/>
          <p:cNvSpPr txBox="1">
            <a:spLocks noGrp="1"/>
          </p:cNvSpPr>
          <p:nvPr>
            <p:ph type="body" idx="1"/>
          </p:nvPr>
        </p:nvSpPr>
        <p:spPr>
          <a:xfrm>
            <a:off x="311700" y="1282075"/>
            <a:ext cx="8320236" cy="3416400"/>
          </a:xfrm>
          <a:prstGeom prst="rect">
            <a:avLst/>
          </a:prstGeom>
        </p:spPr>
        <p:txBody>
          <a:bodyPr spcFirstLastPara="1" wrap="square" lIns="91425" tIns="91425" rIns="91425" bIns="91425" anchor="t" anchorCtr="0">
            <a:noAutofit/>
          </a:bodyPr>
          <a:lstStyle/>
          <a:p>
            <a:pPr marL="285750" indent="-285750">
              <a:spcAft>
                <a:spcPts val="1600"/>
              </a:spcAft>
            </a:pPr>
            <a:r>
              <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Providing the accurately cropped hand image to the hand landmark model drastically reduces the need for data augmentation (e.g., rotations, translation and scale) and instead allows the network to </a:t>
            </a:r>
            <a:r>
              <a:rPr kumimoji="0" lang="en-US" altLang="en-US" sz="1600" b="0"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dedicate most of its capacity towards coordinate prediction accuracy. </a:t>
            </a:r>
          </a:p>
          <a:p>
            <a:pPr marL="285750" indent="-285750">
              <a:spcAft>
                <a:spcPts val="16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addition, in the pipeline the crops can also be generated based on the hand landmarks identified in the previous frame, and only when the landmark model could no longer identify hand presence is palm detection invoked to re-localize the hand.</a:t>
            </a:r>
            <a:endParaRPr kumimoji="0" lang="en-US" altLang="en-US" b="0" i="0" u="none" strike="noStrike" cap="none" normalizeH="0" baseline="0" dirty="0">
              <a:ln>
                <a:noFill/>
              </a:ln>
              <a:solidFill>
                <a:schemeClr val="tx1"/>
              </a:solidFill>
              <a:effectLst/>
              <a:latin typeface="Arial" panose="020B0604020202020204" pitchFamily="34" charset="0"/>
            </a:endParaRPr>
          </a:p>
          <a:p>
            <a:pPr marL="457200" lvl="0" indent="-342900" algn="l" rtl="0">
              <a:spcBef>
                <a:spcPts val="0"/>
              </a:spcBef>
              <a:spcAft>
                <a:spcPts val="0"/>
              </a:spcAft>
              <a:buClr>
                <a:srgbClr val="000000"/>
              </a:buClr>
              <a:buSzPts val="1800"/>
              <a:buChar char="●"/>
            </a:pPr>
            <a:endParaRPr dirty="0">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Mediapipe</a:t>
            </a:r>
            <a:r>
              <a:rPr lang="en-US" dirty="0"/>
              <a:t> – Palm Detection Model</a:t>
            </a:r>
            <a:endParaRPr dirty="0"/>
          </a:p>
        </p:txBody>
      </p:sp>
      <p:sp>
        <p:nvSpPr>
          <p:cNvPr id="96" name="Google Shape;96;p19"/>
          <p:cNvSpPr txBox="1">
            <a:spLocks noGrp="1"/>
          </p:cNvSpPr>
          <p:nvPr>
            <p:ph type="body" idx="1"/>
          </p:nvPr>
        </p:nvSpPr>
        <p:spPr>
          <a:xfrm>
            <a:off x="311700" y="1152475"/>
            <a:ext cx="8520600" cy="35460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Clr>
                <a:srgbClr val="000000"/>
              </a:buClr>
              <a:buSzPts val="1600"/>
              <a:buChar char="●"/>
            </a:pPr>
            <a:r>
              <a:rPr lang="en-US" sz="1800" dirty="0" err="1">
                <a:effectLst/>
                <a:latin typeface="Calibri" panose="020F0502020204030204" pitchFamily="34" charset="0"/>
                <a:ea typeface="Calibri" panose="020F0502020204030204" pitchFamily="34" charset="0"/>
              </a:rPr>
              <a:t>Mediapipe</a:t>
            </a:r>
            <a:r>
              <a:rPr lang="en-US" sz="1800" dirty="0">
                <a:effectLst/>
                <a:latin typeface="Calibri" panose="020F0502020204030204" pitchFamily="34" charset="0"/>
                <a:ea typeface="Calibri" panose="020F0502020204030204" pitchFamily="34" charset="0"/>
              </a:rPr>
              <a:t> method addresses the challenge of detecting palm using different strategies. First, a palm detector is trained instead of a hand detector, since estimating bounding boxes of rigid objects like palms and fists is significantly simpler than detecting hands with articulated fingers. </a:t>
            </a:r>
          </a:p>
          <a:p>
            <a:pPr marL="457200" lvl="0" indent="-330200" algn="l" rtl="0">
              <a:spcBef>
                <a:spcPts val="0"/>
              </a:spcBef>
              <a:spcAft>
                <a:spcPts val="0"/>
              </a:spcAft>
              <a:buClr>
                <a:srgbClr val="000000"/>
              </a:buClr>
              <a:buSzPts val="1600"/>
              <a:buChar char="●"/>
            </a:pPr>
            <a:r>
              <a:rPr lang="en-US" sz="1800" dirty="0">
                <a:effectLst/>
                <a:latin typeface="Calibri" panose="020F0502020204030204" pitchFamily="34" charset="0"/>
                <a:ea typeface="Calibri" panose="020F0502020204030204" pitchFamily="34" charset="0"/>
              </a:rPr>
              <a:t>In addition, as palms are smaller objects, the non-maximum suppression algorithm works well even for two-hand self-occlusion cases, like handshakes. </a:t>
            </a:r>
          </a:p>
          <a:p>
            <a:pPr marL="457200" lvl="0" indent="-330200" algn="l" rtl="0">
              <a:spcBef>
                <a:spcPts val="0"/>
              </a:spcBef>
              <a:spcAft>
                <a:spcPts val="0"/>
              </a:spcAft>
              <a:buClr>
                <a:srgbClr val="000000"/>
              </a:buClr>
              <a:buSzPts val="1600"/>
              <a:buChar char="●"/>
            </a:pPr>
            <a:r>
              <a:rPr lang="en-US" sz="1800" dirty="0">
                <a:effectLst/>
                <a:latin typeface="Calibri" panose="020F0502020204030204" pitchFamily="34" charset="0"/>
                <a:ea typeface="Calibri" panose="020F0502020204030204" pitchFamily="34" charset="0"/>
              </a:rPr>
              <a:t>Also</a:t>
            </a:r>
            <a:r>
              <a:rPr lang="en-US" dirty="0">
                <a:latin typeface="Calibri" panose="020F0502020204030204" pitchFamily="34" charset="0"/>
                <a:ea typeface="Calibri" panose="020F0502020204030204" pitchFamily="34" charset="0"/>
              </a:rPr>
              <a:t>, a</a:t>
            </a:r>
            <a:r>
              <a:rPr lang="en-US" sz="1800" dirty="0">
                <a:effectLst/>
                <a:latin typeface="Calibri" panose="020F0502020204030204" pitchFamily="34" charset="0"/>
                <a:ea typeface="Calibri" panose="020F0502020204030204" pitchFamily="34" charset="0"/>
              </a:rPr>
              <a:t>n encoder-decoder feature extractor is used for bigger scene context awareness even for small objects (similar to the </a:t>
            </a:r>
            <a:r>
              <a:rPr lang="en-US" sz="1800" dirty="0" err="1">
                <a:effectLst/>
                <a:latin typeface="Calibri" panose="020F0502020204030204" pitchFamily="34" charset="0"/>
                <a:ea typeface="Calibri" panose="020F0502020204030204" pitchFamily="34" charset="0"/>
              </a:rPr>
              <a:t>RetinaNet</a:t>
            </a:r>
            <a:r>
              <a:rPr lang="en-US" sz="1800" dirty="0">
                <a:effectLst/>
                <a:latin typeface="Calibri" panose="020F0502020204030204" pitchFamily="34" charset="0"/>
                <a:ea typeface="Calibri" panose="020F0502020204030204" pitchFamily="34" charset="0"/>
              </a:rPr>
              <a:t> approach). </a:t>
            </a:r>
            <a:endParaRPr sz="1600" dirty="0">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Mediapipe</a:t>
            </a:r>
            <a:r>
              <a:rPr lang="en-US" dirty="0"/>
              <a:t> – Hand landmark model</a:t>
            </a:r>
            <a:endParaRPr dirty="0"/>
          </a:p>
        </p:txBody>
      </p:sp>
      <p:sp>
        <p:nvSpPr>
          <p:cNvPr id="105" name="Google Shape;105;p20"/>
          <p:cNvSpPr txBox="1">
            <a:spLocks noGrp="1"/>
          </p:cNvSpPr>
          <p:nvPr>
            <p:ph type="body" idx="1"/>
          </p:nvPr>
        </p:nvSpPr>
        <p:spPr>
          <a:xfrm>
            <a:off x="311700" y="1152475"/>
            <a:ext cx="4735788"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Char char="●"/>
            </a:pPr>
            <a:r>
              <a:rPr lang="en-US" sz="1800">
                <a:effectLst/>
                <a:latin typeface="Calibri" panose="020F0502020204030204" pitchFamily="34" charset="0"/>
                <a:ea typeface="Calibri" panose="020F0502020204030204" pitchFamily="34" charset="0"/>
              </a:rPr>
              <a:t>After the palm detection over the whole image the subsequent hand landmark model performs precise keypoint localization of 21 3D hand-knuckle coordinates inside the detected hand regions via regression, that is direct coordinate prediction. </a:t>
            </a:r>
          </a:p>
          <a:p>
            <a:pPr>
              <a:buClr>
                <a:srgbClr val="000000"/>
              </a:buClr>
            </a:pPr>
            <a:r>
              <a:rPr lang="en-US" sz="1800">
                <a:effectLst/>
                <a:latin typeface="Calibri" panose="020F0502020204030204" pitchFamily="34" charset="0"/>
                <a:ea typeface="Times New Roman" panose="02020603050405020304" pitchFamily="18" charset="0"/>
              </a:rPr>
              <a:t>The model learns a consistent internal hand pose representation and is robust even to partially visible hands and self-occlusions.</a:t>
            </a:r>
          </a:p>
          <a:p>
            <a:pPr>
              <a:buClr>
                <a:srgbClr val="000000"/>
              </a:buClr>
            </a:pPr>
            <a:endParaRPr lang="en-US" sz="1800">
              <a:effectLst/>
              <a:latin typeface="Times New Roman" panose="02020603050405020304" pitchFamily="18" charset="0"/>
              <a:ea typeface="Times New Roman" panose="02020603050405020304" pitchFamily="18" charset="0"/>
            </a:endParaRPr>
          </a:p>
          <a:p>
            <a:pPr marL="457200" lvl="0" indent="-342900" algn="l" rtl="0">
              <a:spcBef>
                <a:spcPts val="0"/>
              </a:spcBef>
              <a:spcAft>
                <a:spcPts val="0"/>
              </a:spcAft>
              <a:buClr>
                <a:srgbClr val="000000"/>
              </a:buClr>
              <a:buSzPts val="1800"/>
              <a:buChar char="●"/>
            </a:pPr>
            <a:endParaRPr lang="en-US" dirty="0">
              <a:solidFill>
                <a:srgbClr val="000000"/>
              </a:solidFill>
            </a:endParaRPr>
          </a:p>
        </p:txBody>
      </p:sp>
      <p:pic>
        <p:nvPicPr>
          <p:cNvPr id="4" name="Picture 3">
            <a:extLst>
              <a:ext uri="{FF2B5EF4-FFF2-40B4-BE49-F238E27FC236}">
                <a16:creationId xmlns:a16="http://schemas.microsoft.com/office/drawing/2014/main" id="{90533BC2-456D-4219-86D9-E64393093753}"/>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047488" y="1152475"/>
            <a:ext cx="3934968" cy="316336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3" name="Text Placeholder 2">
            <a:extLst>
              <a:ext uri="{FF2B5EF4-FFF2-40B4-BE49-F238E27FC236}">
                <a16:creationId xmlns:a16="http://schemas.microsoft.com/office/drawing/2014/main" id="{1807B456-8DDB-4515-8C06-324A30126857}"/>
              </a:ext>
            </a:extLst>
          </p:cNvPr>
          <p:cNvSpPr>
            <a:spLocks noGrp="1"/>
          </p:cNvSpPr>
          <p:nvPr>
            <p:ph type="body" idx="1"/>
          </p:nvPr>
        </p:nvSpPr>
        <p:spPr/>
        <p:txBody>
          <a:bodyPr/>
          <a:lstStyle/>
          <a:p>
            <a:endParaRPr lang="en-US" dirty="0"/>
          </a:p>
          <a:p>
            <a:pPr>
              <a:lnSpc>
                <a:spcPct val="114999"/>
              </a:lnSpc>
            </a:pPr>
            <a:r>
              <a:rPr lang="en-US" dirty="0"/>
              <a:t>Hand Tracking and Landmark Detection</a:t>
            </a:r>
          </a:p>
          <a:p>
            <a:pPr marL="114300" indent="0">
              <a:lnSpc>
                <a:spcPct val="114999"/>
              </a:lnSpc>
              <a:buNone/>
            </a:pPr>
            <a:endParaRPr lang="en-US" dirty="0"/>
          </a:p>
          <a:p>
            <a:pPr marL="114300" indent="0">
              <a:lnSpc>
                <a:spcPct val="114999"/>
              </a:lnSpc>
              <a:buNone/>
            </a:pPr>
            <a:endParaRPr lang="en-US" dirty="0"/>
          </a:p>
          <a:p>
            <a:pPr>
              <a:lnSpc>
                <a:spcPct val="114999"/>
              </a:lnSpc>
            </a:pPr>
            <a:r>
              <a:rPr lang="en-US" dirty="0"/>
              <a:t>Control Logic to Control Drone</a:t>
            </a:r>
          </a:p>
          <a:p>
            <a:pPr marL="114300" indent="0">
              <a:lnSpc>
                <a:spcPct val="114999"/>
              </a:lnSpc>
              <a:buNone/>
            </a:pPr>
            <a:endParaRPr lang="en-US" dirty="0"/>
          </a:p>
          <a:p>
            <a:pPr marL="114300" indent="0">
              <a:lnSpc>
                <a:spcPct val="114999"/>
              </a:lnSpc>
              <a:buNone/>
            </a:pPr>
            <a:endParaRPr lang="en-US" dirty="0"/>
          </a:p>
          <a:p>
            <a:pPr>
              <a:lnSpc>
                <a:spcPct val="114999"/>
              </a:lnSpc>
            </a:pPr>
            <a:endParaRPr lang="en-US" dirty="0"/>
          </a:p>
          <a:p>
            <a:pPr>
              <a:lnSpc>
                <a:spcPct val="114999"/>
              </a:lnSpc>
            </a:pPr>
            <a:endParaRPr lang="en-US" dirty="0"/>
          </a:p>
          <a:p>
            <a:pPr>
              <a:lnSpc>
                <a:spcPct val="114999"/>
              </a:lnSpc>
            </a:pPr>
            <a:endParaRPr lang="en-US" dirty="0"/>
          </a:p>
          <a:p>
            <a:pPr>
              <a:lnSpc>
                <a:spcPct val="114999"/>
              </a:lnSpc>
            </a:pPr>
            <a:r>
              <a:rPr lang="en-US" dirty="0"/>
              <a:t>Controlling Drone in Simulator Using Script in Simulator</a:t>
            </a:r>
          </a:p>
          <a:p>
            <a:pPr marL="114300" indent="0">
              <a:lnSpc>
                <a:spcPct val="114999"/>
              </a:lnSpc>
              <a:buNone/>
            </a:pPr>
            <a:endParaRPr lang="en-US" dirty="0"/>
          </a:p>
        </p:txBody>
      </p:sp>
      <p:sp>
        <p:nvSpPr>
          <p:cNvPr id="6" name="Title 5">
            <a:extLst>
              <a:ext uri="{FF2B5EF4-FFF2-40B4-BE49-F238E27FC236}">
                <a16:creationId xmlns:a16="http://schemas.microsoft.com/office/drawing/2014/main" id="{A3351294-B0C8-49DE-B9EE-EDB8725DDB55}"/>
              </a:ext>
            </a:extLst>
          </p:cNvPr>
          <p:cNvSpPr>
            <a:spLocks noGrp="1"/>
          </p:cNvSpPr>
          <p:nvPr>
            <p:ph type="title"/>
          </p:nvPr>
        </p:nvSpPr>
        <p:spPr/>
        <p:txBody>
          <a:bodyPr/>
          <a:lstStyle/>
          <a:p>
            <a:r>
              <a:rPr lang="en-US" dirty="0">
                <a:solidFill>
                  <a:schemeClr val="accent5">
                    <a:lumMod val="75000"/>
                  </a:schemeClr>
                </a:solidFill>
              </a:rPr>
              <a:t>Our Approach</a:t>
            </a:r>
            <a:endParaRPr lang="en-US" dirty="0"/>
          </a:p>
        </p:txBody>
      </p:sp>
      <p:pic>
        <p:nvPicPr>
          <p:cNvPr id="8" name="Picture 8" descr="Hands - mediapipe">
            <a:extLst>
              <a:ext uri="{FF2B5EF4-FFF2-40B4-BE49-F238E27FC236}">
                <a16:creationId xmlns:a16="http://schemas.microsoft.com/office/drawing/2014/main" id="{A0E4179D-9DFA-4B19-A573-6E12121F1FF3}"/>
              </a:ext>
            </a:extLst>
          </p:cNvPr>
          <p:cNvPicPr>
            <a:picLocks noChangeAspect="1"/>
          </p:cNvPicPr>
          <p:nvPr/>
        </p:nvPicPr>
        <p:blipFill>
          <a:blip r:embed="rId3"/>
          <a:stretch>
            <a:fillRect/>
          </a:stretch>
        </p:blipFill>
        <p:spPr>
          <a:xfrm>
            <a:off x="5279429" y="169102"/>
            <a:ext cx="1507131" cy="2457449"/>
          </a:xfrm>
          <a:prstGeom prst="rect">
            <a:avLst/>
          </a:prstGeom>
        </p:spPr>
      </p:pic>
      <p:pic>
        <p:nvPicPr>
          <p:cNvPr id="9" name="Picture 9">
            <a:extLst>
              <a:ext uri="{FF2B5EF4-FFF2-40B4-BE49-F238E27FC236}">
                <a16:creationId xmlns:a16="http://schemas.microsoft.com/office/drawing/2014/main" id="{39476B30-AAD9-4BBB-BDB3-C5B2F5EAF0E5}"/>
              </a:ext>
            </a:extLst>
          </p:cNvPr>
          <p:cNvPicPr>
            <a:picLocks noChangeAspect="1"/>
          </p:cNvPicPr>
          <p:nvPr/>
        </p:nvPicPr>
        <p:blipFill>
          <a:blip r:embed="rId4"/>
          <a:stretch>
            <a:fillRect/>
          </a:stretch>
        </p:blipFill>
        <p:spPr>
          <a:xfrm>
            <a:off x="4359058" y="2862969"/>
            <a:ext cx="1756775" cy="1327782"/>
          </a:xfrm>
          <a:prstGeom prst="rect">
            <a:avLst/>
          </a:prstGeom>
        </p:spPr>
      </p:pic>
      <p:pic>
        <p:nvPicPr>
          <p:cNvPr id="10" name="Picture 10">
            <a:extLst>
              <a:ext uri="{FF2B5EF4-FFF2-40B4-BE49-F238E27FC236}">
                <a16:creationId xmlns:a16="http://schemas.microsoft.com/office/drawing/2014/main" id="{8562BEB0-EB64-4184-8700-7D0615AE0B26}"/>
              </a:ext>
            </a:extLst>
          </p:cNvPr>
          <p:cNvPicPr>
            <a:picLocks noChangeAspect="1"/>
          </p:cNvPicPr>
          <p:nvPr/>
        </p:nvPicPr>
        <p:blipFill>
          <a:blip r:embed="rId5"/>
          <a:stretch>
            <a:fillRect/>
          </a:stretch>
        </p:blipFill>
        <p:spPr>
          <a:xfrm>
            <a:off x="2628900" y="2861414"/>
            <a:ext cx="1733290" cy="1315235"/>
          </a:xfrm>
          <a:prstGeom prst="rect">
            <a:avLst/>
          </a:prstGeom>
        </p:spPr>
      </p:pic>
      <p:pic>
        <p:nvPicPr>
          <p:cNvPr id="11" name="Picture 11">
            <a:extLst>
              <a:ext uri="{FF2B5EF4-FFF2-40B4-BE49-F238E27FC236}">
                <a16:creationId xmlns:a16="http://schemas.microsoft.com/office/drawing/2014/main" id="{700EF2EB-1177-4DC3-AA8D-1789B2EFA29F}"/>
              </a:ext>
            </a:extLst>
          </p:cNvPr>
          <p:cNvPicPr>
            <a:picLocks noChangeAspect="1"/>
          </p:cNvPicPr>
          <p:nvPr/>
        </p:nvPicPr>
        <p:blipFill>
          <a:blip r:embed="rId6"/>
          <a:stretch>
            <a:fillRect/>
          </a:stretch>
        </p:blipFill>
        <p:spPr>
          <a:xfrm>
            <a:off x="812626" y="2863401"/>
            <a:ext cx="1819405" cy="1326917"/>
          </a:xfrm>
          <a:prstGeom prst="rect">
            <a:avLst/>
          </a:prstGeom>
        </p:spPr>
      </p:pic>
    </p:spTree>
    <p:extLst>
      <p:ext uri="{BB962C8B-B14F-4D97-AF65-F5344CB8AC3E}">
        <p14:creationId xmlns:p14="http://schemas.microsoft.com/office/powerpoint/2010/main" val="63721947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TotalTime>
  <Words>1273</Words>
  <Application>Microsoft Office PowerPoint</Application>
  <PresentationFormat>On-screen Show (16:9)</PresentationFormat>
  <Paragraphs>107</Paragraphs>
  <Slides>18</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Calibri</vt:lpstr>
      <vt:lpstr>Times New Roman</vt:lpstr>
      <vt:lpstr>Arial</vt:lpstr>
      <vt:lpstr>Simple Light</vt:lpstr>
      <vt:lpstr>EXPLORATORY PROJECT REPORT To make a real time hand gesture controller for drone which is  robust in any environmental changes.  Submitted by: Yash Upadhyay (19095111) Yatharth Bhargava (19095112)  Under the Guidance of Dr. Sanjeev Sharma (Department of Electronics Engineering)</vt:lpstr>
      <vt:lpstr>Overview</vt:lpstr>
      <vt:lpstr>Convolutional Neural Network</vt:lpstr>
      <vt:lpstr>PowerPoint Presentation</vt:lpstr>
      <vt:lpstr>Mediapipe</vt:lpstr>
      <vt:lpstr>Mediapipe</vt:lpstr>
      <vt:lpstr>Mediapipe – Palm Detection Model</vt:lpstr>
      <vt:lpstr>Mediapipe – Hand landmark model</vt:lpstr>
      <vt:lpstr>Our Approach</vt:lpstr>
      <vt:lpstr>Control Logic</vt:lpstr>
      <vt:lpstr>Finger Count Approach</vt:lpstr>
      <vt:lpstr>Hand Position Based Approach</vt:lpstr>
      <vt:lpstr>Some Examples</vt:lpstr>
      <vt:lpstr>Some Examples</vt:lpstr>
      <vt:lpstr>Drone Simulation software</vt:lpstr>
      <vt:lpstr>Results and Discussions</vt:lpstr>
      <vt:lpstr>Summary and 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EXPLORATORY PROJECT REPORT To make a real time hand gesture controller for drone which is  robust in any environmental changes.  Submitted by: Yash Upadhyay (19095111) Yatharth Bhargava (19095112)  Under the Guidance of Dr. Sanjeev Sharma (Department of Electronics Engineering)</dc:title>
  <cp:lastModifiedBy>YASH UPADHYAY</cp:lastModifiedBy>
  <cp:revision>299</cp:revision>
  <dcterms:modified xsi:type="dcterms:W3CDTF">2021-05-01T09:13:11Z</dcterms:modified>
</cp:coreProperties>
</file>